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6" r:id="rId5"/>
    <p:sldId id="265" r:id="rId6"/>
    <p:sldId id="260" r:id="rId7"/>
    <p:sldId id="261" r:id="rId8"/>
    <p:sldId id="262" r:id="rId9"/>
    <p:sldId id="263" r:id="rId10"/>
    <p:sldId id="269" r:id="rId11"/>
    <p:sldId id="259" r:id="rId12"/>
    <p:sldId id="267" r:id="rId13"/>
    <p:sldId id="268" r:id="rId14"/>
    <p:sldId id="258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1B5B"/>
    <a:srgbClr val="6F267F"/>
    <a:srgbClr val="FECB00"/>
    <a:srgbClr val="729F11"/>
    <a:srgbClr val="111E31"/>
    <a:srgbClr val="F7E8E1"/>
    <a:srgbClr val="F1FCFE"/>
    <a:srgbClr val="DBF6FE"/>
    <a:srgbClr val="6BC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4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272" y="1408500"/>
            <a:ext cx="8035637" cy="2828636"/>
          </a:xfrm>
        </p:spPr>
        <p:txBody>
          <a:bodyPr>
            <a:noAutofit/>
          </a:bodyPr>
          <a:lstStyle/>
          <a:p>
            <a:r>
              <a:rPr lang="uk-UA" sz="4200" b="1" dirty="0">
                <a:solidFill>
                  <a:srgbClr val="6F267F"/>
                </a:solidFill>
                <a:latin typeface="Constantia" panose="02030602050306030303" pitchFamily="18" charset="0"/>
              </a:rPr>
              <a:t>Організація </a:t>
            </a:r>
            <a:r>
              <a:rPr lang="uk-UA" sz="4200" b="1">
                <a:solidFill>
                  <a:srgbClr val="6F267F"/>
                </a:solidFill>
                <a:latin typeface="Constantia" panose="02030602050306030303" pitchFamily="18" charset="0"/>
              </a:rPr>
              <a:t>діяльності інклюзивно-ресурсних </a:t>
            </a:r>
            <a:r>
              <a:rPr lang="uk-UA" sz="4200" b="1" dirty="0">
                <a:solidFill>
                  <a:srgbClr val="6F267F"/>
                </a:solidFill>
                <a:latin typeface="Constantia" panose="02030602050306030303" pitchFamily="18" charset="0"/>
              </a:rPr>
              <a:t>центрів</a:t>
            </a:r>
            <a:br>
              <a:rPr lang="uk-UA" sz="4200" b="1" dirty="0">
                <a:solidFill>
                  <a:srgbClr val="6F267F"/>
                </a:solidFill>
                <a:latin typeface="Constantia" panose="02030602050306030303" pitchFamily="18" charset="0"/>
              </a:rPr>
            </a:br>
            <a:endParaRPr lang="en-US" sz="4200" b="1" dirty="0">
              <a:solidFill>
                <a:srgbClr val="6F267F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Свиток: горизонтальный 5">
            <a:extLst>
              <a:ext uri="{FF2B5EF4-FFF2-40B4-BE49-F238E27FC236}">
                <a16:creationId xmlns:a16="http://schemas.microsoft.com/office/drawing/2014/main" id="{4F831C52-B610-0D46-A825-66FE7AA6C60D}"/>
              </a:ext>
            </a:extLst>
          </p:cNvPr>
          <p:cNvSpPr/>
          <p:nvPr/>
        </p:nvSpPr>
        <p:spPr>
          <a:xfrm>
            <a:off x="5345545" y="4820272"/>
            <a:ext cx="3267364" cy="2037728"/>
          </a:xfrm>
          <a:prstGeom prst="horizontalScroll">
            <a:avLst/>
          </a:prstGeom>
          <a:solidFill>
            <a:srgbClr val="6F26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Виконала:студентка 367(к)групи</a:t>
            </a:r>
          </a:p>
          <a:p>
            <a:pPr algn="ctr"/>
            <a:r>
              <a:rPr lang="uk-UA" dirty="0"/>
              <a:t>Малімон Анастасія</a:t>
            </a:r>
          </a:p>
          <a:p>
            <a:pPr algn="ctr"/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032" y="170592"/>
            <a:ext cx="7552944" cy="896209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4F1B5B"/>
                </a:solidFill>
                <a:latin typeface="Constantia" panose="02030602050306030303" pitchFamily="18" charset="0"/>
              </a:rPr>
              <a:t>ФАХІВЦІ ЦЕНТРІВ</a:t>
            </a:r>
            <a:endParaRPr lang="en-US" b="1" dirty="0">
              <a:solidFill>
                <a:srgbClr val="4F1B5B"/>
              </a:solidFill>
              <a:latin typeface="Constantia" panose="02030602050306030303" pitchFamily="18" charset="0"/>
            </a:endParaRPr>
          </a:p>
        </p:txBody>
      </p:sp>
      <p:grpSp>
        <p:nvGrpSpPr>
          <p:cNvPr id="81" name="Group 2"/>
          <p:cNvGrpSpPr>
            <a:grpSpLocks/>
          </p:cNvGrpSpPr>
          <p:nvPr/>
        </p:nvGrpSpPr>
        <p:grpSpPr bwMode="auto">
          <a:xfrm>
            <a:off x="2691384" y="4137100"/>
            <a:ext cx="5172075" cy="555625"/>
            <a:chOff x="1248" y="1440"/>
            <a:chExt cx="3258" cy="350"/>
          </a:xfrm>
        </p:grpSpPr>
        <p:sp>
          <p:nvSpPr>
            <p:cNvPr id="82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3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4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225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Практичний психолог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5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4</a:t>
              </a:r>
            </a:p>
          </p:txBody>
        </p:sp>
      </p:grpSp>
      <p:grpSp>
        <p:nvGrpSpPr>
          <p:cNvPr id="86" name="Group 7"/>
          <p:cNvGrpSpPr>
            <a:grpSpLocks/>
          </p:cNvGrpSpPr>
          <p:nvPr/>
        </p:nvGrpSpPr>
        <p:grpSpPr bwMode="auto">
          <a:xfrm>
            <a:off x="2691384" y="1679448"/>
            <a:ext cx="5105400" cy="555625"/>
            <a:chOff x="1248" y="2030"/>
            <a:chExt cx="3216" cy="350"/>
          </a:xfrm>
        </p:grpSpPr>
        <p:sp>
          <p:nvSpPr>
            <p:cNvPr id="87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8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89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75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Вчитель-логопед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0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1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1</a:t>
              </a:r>
            </a:p>
          </p:txBody>
        </p:sp>
      </p:grpSp>
      <p:grpSp>
        <p:nvGrpSpPr>
          <p:cNvPr id="91" name="Group 12"/>
          <p:cNvGrpSpPr>
            <a:grpSpLocks/>
          </p:cNvGrpSpPr>
          <p:nvPr/>
        </p:nvGrpSpPr>
        <p:grpSpPr bwMode="auto">
          <a:xfrm>
            <a:off x="2691384" y="2517648"/>
            <a:ext cx="5105400" cy="555625"/>
            <a:chOff x="1248" y="2640"/>
            <a:chExt cx="3216" cy="350"/>
          </a:xfrm>
        </p:grpSpPr>
        <p:sp>
          <p:nvSpPr>
            <p:cNvPr id="92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4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208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Вчитель-дефектолог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5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2</a:t>
              </a:r>
            </a:p>
          </p:txBody>
        </p:sp>
      </p:grpSp>
      <p:grpSp>
        <p:nvGrpSpPr>
          <p:cNvPr id="96" name="Group 17"/>
          <p:cNvGrpSpPr>
            <a:grpSpLocks/>
          </p:cNvGrpSpPr>
          <p:nvPr/>
        </p:nvGrpSpPr>
        <p:grpSpPr bwMode="auto">
          <a:xfrm>
            <a:off x="2691384" y="3355848"/>
            <a:ext cx="5105400" cy="555625"/>
            <a:chOff x="1248" y="3230"/>
            <a:chExt cx="3216" cy="350"/>
          </a:xfrm>
        </p:grpSpPr>
        <p:sp>
          <p:nvSpPr>
            <p:cNvPr id="97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99" name="Text Box 20"/>
            <p:cNvSpPr txBox="1">
              <a:spLocks noChangeArrowheads="1"/>
            </p:cNvSpPr>
            <p:nvPr/>
          </p:nvSpPr>
          <p:spPr bwMode="gray">
            <a:xfrm>
              <a:off x="2256" y="3279"/>
              <a:ext cx="219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Вчитель-</a:t>
              </a:r>
              <a:r>
                <a:rPr lang="uk-UA" sz="2400" b="1" dirty="0" err="1">
                  <a:solidFill>
                    <a:srgbClr val="4F1B5B"/>
                  </a:solidFill>
                  <a:latin typeface="Constantia" panose="02030602050306030303" pitchFamily="18" charset="0"/>
                </a:rPr>
                <a:t>реабілітолог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00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0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3</a:t>
              </a:r>
            </a:p>
          </p:txBody>
        </p:sp>
      </p:grpSp>
      <p:grpSp>
        <p:nvGrpSpPr>
          <p:cNvPr id="101" name="Group 22"/>
          <p:cNvGrpSpPr>
            <a:grpSpLocks/>
          </p:cNvGrpSpPr>
          <p:nvPr/>
        </p:nvGrpSpPr>
        <p:grpSpPr bwMode="auto">
          <a:xfrm>
            <a:off x="2691384" y="5054473"/>
            <a:ext cx="5105400" cy="555625"/>
            <a:chOff x="1248" y="3230"/>
            <a:chExt cx="3216" cy="350"/>
          </a:xfrm>
        </p:grpSpPr>
        <p:sp>
          <p:nvSpPr>
            <p:cNvPr id="102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03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en-US" b="1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04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105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uk-UA" sz="2400" b="1" dirty="0">
                  <a:solidFill>
                    <a:srgbClr val="4F1B5B"/>
                  </a:solidFill>
                  <a:latin typeface="Constantia" panose="02030602050306030303" pitchFamily="18" charset="0"/>
                </a:rPr>
                <a:t>Директор</a:t>
              </a:r>
              <a:endParaRPr lang="en-US" sz="2400" b="1" dirty="0">
                <a:solidFill>
                  <a:srgbClr val="4F1B5B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05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4F1B5B"/>
                  </a:solidFill>
                  <a:latin typeface="Constantia" panose="02030602050306030303" pitchFamily="18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C1CCE-9A51-4855-A8A4-67E9DF53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6F267F"/>
                </a:solidFill>
                <a:latin typeface="Constantia" panose="02030602050306030303" pitchFamily="18" charset="0"/>
              </a:rPr>
              <a:t>Мета: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6836219-5B55-4AE0-88D8-F9EA55726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335" y="1519084"/>
            <a:ext cx="7639666" cy="4702124"/>
          </a:xfrm>
        </p:spPr>
        <p:txBody>
          <a:bodyPr>
            <a:noAutofit/>
          </a:bodyPr>
          <a:lstStyle/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забезпечення права дітей з особливими освітніми потребами віком від 2 до 18 років на здобуття дошкільної та загальної середньої освіти, в тому числі у закладах професійної (професійно-технічної) освіти та інших закладах освіти, які забезпечують здобуття загальної середньої освіти, шляхом проведення комплексної психолого-педагогічної оцінки розвитку дитини (далі - комплексна оцінка), надання психолого-педагогічних, корекційно-</a:t>
            </a:r>
            <a:r>
              <a:rPr lang="uk-UA" dirty="0" err="1">
                <a:solidFill>
                  <a:srgbClr val="4F1B5B"/>
                </a:solidFill>
                <a:latin typeface="Constantia" panose="02030602050306030303" pitchFamily="18" charset="0"/>
              </a:rPr>
              <a:t>розвиткових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послуг та забезпечення їх системного кваліфікованого супроводу</a:t>
            </a:r>
            <a:endParaRPr lang="uk-UA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31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AC2AA-67AA-471E-9B28-C8E756098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6F267F"/>
                </a:solidFill>
                <a:latin typeface="Constantia" panose="02030602050306030303" pitchFamily="18" charset="0"/>
              </a:rPr>
              <a:t>Особа з </a:t>
            </a:r>
            <a:r>
              <a:rPr lang="ru-RU" b="1" dirty="0" err="1">
                <a:solidFill>
                  <a:srgbClr val="6F267F"/>
                </a:solidFill>
                <a:latin typeface="Constantia" panose="02030602050306030303" pitchFamily="18" charset="0"/>
              </a:rPr>
              <a:t>особливими</a:t>
            </a:r>
            <a:r>
              <a:rPr lang="ru-RU" b="1" dirty="0">
                <a:solidFill>
                  <a:srgbClr val="6F267F"/>
                </a:solidFill>
                <a:latin typeface="Constantia" panose="02030602050306030303" pitchFamily="18" charset="0"/>
              </a:rPr>
              <a:t> </a:t>
            </a:r>
            <a:r>
              <a:rPr lang="ru-RU" b="1" dirty="0" err="1">
                <a:solidFill>
                  <a:srgbClr val="6F267F"/>
                </a:solidFill>
                <a:latin typeface="Constantia" panose="02030602050306030303" pitchFamily="18" charset="0"/>
              </a:rPr>
              <a:t>освітніми</a:t>
            </a:r>
            <a:r>
              <a:rPr lang="ru-RU" b="1" dirty="0">
                <a:solidFill>
                  <a:srgbClr val="6F267F"/>
                </a:solidFill>
                <a:latin typeface="Constantia" panose="02030602050306030303" pitchFamily="18" charset="0"/>
              </a:rPr>
              <a:t> потребами </a:t>
            </a:r>
            <a:endParaRPr lang="uk-UA" b="1" dirty="0">
              <a:solidFill>
                <a:srgbClr val="6F267F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D5FAB5B-EFB7-4673-97E4-463806C3B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18" y="1825625"/>
            <a:ext cx="7320731" cy="4351338"/>
          </a:xfrm>
        </p:spPr>
        <p:txBody>
          <a:bodyPr>
            <a:normAutofit lnSpcReduction="10000"/>
          </a:bodyPr>
          <a:lstStyle/>
          <a:p>
            <a:r>
              <a:rPr lang="uk-UA" dirty="0">
                <a:solidFill>
                  <a:srgbClr val="4F1B5B"/>
                </a:solidFill>
              </a:rPr>
              <a:t>- 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це особа, яка потребує додаткової постійної чи тимчасової підтримки в освітньому процесі з метою забезпечення права на освіту, сприяння розвитку особистості, поліпшення стану здоров’я та якості життя, підвищення рівня участі у житті громади.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Інклюзивне навчання - це система освітніх послуг, що забезпечує реалізацію права на освіту осіб з особливими освітніми потребами, а також їх соціалізацію та інтеграцію в суспільство.</a:t>
            </a:r>
          </a:p>
        </p:txBody>
      </p:sp>
    </p:spTree>
    <p:extLst>
      <p:ext uri="{BB962C8B-B14F-4D97-AF65-F5344CB8AC3E}">
        <p14:creationId xmlns:p14="http://schemas.microsoft.com/office/powerpoint/2010/main" val="425657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7C96AF-8567-4CFE-9595-6B93A16D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6F267F"/>
                </a:solidFill>
                <a:latin typeface="Constantia" panose="02030602050306030303" pitchFamily="18" charset="0"/>
              </a:rPr>
              <a:t>Залежно від типу порушення виділяють такі категорії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AE0CBF1-232D-4FEC-8D94-4C57A9FCF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0594" y="1825625"/>
            <a:ext cx="7084756" cy="4351338"/>
          </a:xfrm>
        </p:spPr>
        <p:txBody>
          <a:bodyPr>
            <a:normAutofit fontScale="92500" lnSpcReduction="20000"/>
          </a:bodyPr>
          <a:lstStyle/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з порушеннями слуху (з глухотою, </a:t>
            </a:r>
            <a:r>
              <a:rPr lang="uk-UA" dirty="0" err="1">
                <a:solidFill>
                  <a:srgbClr val="4F1B5B"/>
                </a:solidFill>
                <a:latin typeface="Constantia" panose="02030602050306030303" pitchFamily="18" charset="0"/>
              </a:rPr>
              <a:t>слабочуючі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); 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з порушеннями зору (з сліпотою, </a:t>
            </a:r>
            <a:r>
              <a:rPr lang="uk-UA" dirty="0" err="1">
                <a:solidFill>
                  <a:srgbClr val="4F1B5B"/>
                </a:solidFill>
                <a:latin typeface="Constantia" panose="02030602050306030303" pitchFamily="18" charset="0"/>
              </a:rPr>
              <a:t>слабозорі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); 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порушеннями інтелекту (з розумовими порушеннями, із затримкою психічного розвитку); 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з мовленнєвими порушеннями;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з порушеннями опорно-рухового апарату;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зі складною структурою порушень (з розумовою відсталістю , сліпотою чи з глухотою; </a:t>
            </a:r>
            <a:r>
              <a:rPr lang="uk-UA" dirty="0" err="1">
                <a:solidFill>
                  <a:srgbClr val="4F1B5B"/>
                </a:solidFill>
                <a:latin typeface="Constantia" panose="02030602050306030303" pitchFamily="18" charset="0"/>
              </a:rPr>
              <a:t>сліпоглухотою</a:t>
            </a:r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 та ін.); дітей з аутизмом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4493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у приміщенні, підлога, стеля, особа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FC3BB00D-F56A-404C-94A9-22359579CD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2" r="-3" b="-3"/>
          <a:stretch/>
        </p:blipFill>
        <p:spPr>
          <a:xfrm>
            <a:off x="4064448" y="3265080"/>
            <a:ext cx="4596951" cy="3592925"/>
          </a:xfrm>
          <a:prstGeom prst="rect">
            <a:avLst/>
          </a:prstGeom>
        </p:spPr>
      </p:pic>
      <p:pic>
        <p:nvPicPr>
          <p:cNvPr id="5" name="Рисунок 4" descr="Зображення, що містить особа, дитина, у приміщенні, хлопчик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83F21E3D-9D61-4A49-A425-F6A0810C1D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7" r="331" b="1"/>
          <a:stretch/>
        </p:blipFill>
        <p:spPr>
          <a:xfrm>
            <a:off x="482600" y="-5"/>
            <a:ext cx="4562033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65283" y="643467"/>
            <a:ext cx="3496116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1" y="4080063"/>
            <a:ext cx="3461197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7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27B32F-07F3-4C94-B09B-8C8F310F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576072" cy="6089895"/>
          </a:xfrm>
          <a:prstGeom prst="rect">
            <a:avLst/>
          </a:prstGeom>
          <a:solidFill>
            <a:srgbClr val="5E4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особа, у приміщенні, стіл, стіна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8634AB85-6C57-4298-9F2C-7D91DBB77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5" r="4084"/>
          <a:stretch/>
        </p:blipFill>
        <p:spPr>
          <a:xfrm>
            <a:off x="4566066" y="3264090"/>
            <a:ext cx="4577933" cy="3593910"/>
          </a:xfrm>
          <a:prstGeom prst="rect">
            <a:avLst/>
          </a:prstGeom>
        </p:spPr>
      </p:pic>
      <p:pic>
        <p:nvPicPr>
          <p:cNvPr id="3" name="Рисунок 2" descr="Зображення, що містить особа, у приміщенні, підлога, сидить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DF63E5BB-5A89-489A-9E54-C40F5879E0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5" r="1" b="1"/>
          <a:stretch/>
        </p:blipFill>
        <p:spPr>
          <a:xfrm>
            <a:off x="694527" y="9"/>
            <a:ext cx="5459934" cy="3895335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F41D4CC-403D-465E-9223-3277868A5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062" y="643467"/>
            <a:ext cx="2887938" cy="24735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C4C688-715E-4A31-AB90-6A575288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4527" y="4069422"/>
            <a:ext cx="3750889" cy="20204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35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B527B32F-07F3-4C94-B09B-8C8F310F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576072" cy="6089895"/>
          </a:xfrm>
          <a:prstGeom prst="rect">
            <a:avLst/>
          </a:prstGeom>
          <a:solidFill>
            <a:srgbClr val="601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особа, у приміщенні, сидить, дитина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D4D096FD-FC76-402A-A201-4E08960053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7" b="3"/>
          <a:stretch/>
        </p:blipFill>
        <p:spPr>
          <a:xfrm>
            <a:off x="4566066" y="3264090"/>
            <a:ext cx="4577933" cy="3593910"/>
          </a:xfrm>
          <a:prstGeom prst="rect">
            <a:avLst/>
          </a:prstGeom>
        </p:spPr>
      </p:pic>
      <p:pic>
        <p:nvPicPr>
          <p:cNvPr id="3" name="Рисунок 2" descr="Зображення, що містить у приміщенні, особа, стіл, сидить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8C060D82-D908-48E1-8CEB-56E984536A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876"/>
          <a:stretch/>
        </p:blipFill>
        <p:spPr>
          <a:xfrm>
            <a:off x="694527" y="9"/>
            <a:ext cx="5459934" cy="3895335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6" name="Rectangle 11">
            <a:extLst>
              <a:ext uri="{FF2B5EF4-FFF2-40B4-BE49-F238E27FC236}">
                <a16:creationId xmlns:a16="http://schemas.microsoft.com/office/drawing/2014/main" id="{7F41D4CC-403D-465E-9223-3277868A5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062" y="643467"/>
            <a:ext cx="2887938" cy="24735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C4C688-715E-4A31-AB90-6A575288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4527" y="4069422"/>
            <a:ext cx="3750889" cy="20204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9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у приміщенні, підлога, стіна, кухня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F06D8557-FA9C-45A6-80C0-9DC7C94C87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007" y="2374490"/>
            <a:ext cx="6154993" cy="4616245"/>
          </a:xfrm>
          <a:prstGeom prst="rect">
            <a:avLst/>
          </a:prstGeom>
        </p:spPr>
      </p:pic>
      <p:pic>
        <p:nvPicPr>
          <p:cNvPr id="3" name="Рисунок 2" descr="Зображення, що містить стіна, у приміщенні, підлога, жовтий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35F77D51-98F0-4740-8D4F-1FB5B86F4B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30645" cy="414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79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дитина, у приміщенні, особа, хлопчик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7ED70B4B-DA65-4255-9E3F-345244577B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2" r="-3" b="-3"/>
          <a:stretch/>
        </p:blipFill>
        <p:spPr>
          <a:xfrm>
            <a:off x="4064448" y="3265080"/>
            <a:ext cx="4596951" cy="3592925"/>
          </a:xfrm>
          <a:prstGeom prst="rect">
            <a:avLst/>
          </a:prstGeom>
        </p:spPr>
      </p:pic>
      <p:pic>
        <p:nvPicPr>
          <p:cNvPr id="5" name="Рисунок 4" descr="Зображення, що містить стіна, у приміщенні, підлога, стіл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9E6C9198-5BEA-44BD-83E3-B7DB551897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7" r="1" b="1"/>
          <a:stretch/>
        </p:blipFill>
        <p:spPr>
          <a:xfrm>
            <a:off x="482600" y="-5"/>
            <a:ext cx="4562033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6" name="Rectangle 9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65283" y="643467"/>
            <a:ext cx="3496116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1" y="4080063"/>
            <a:ext cx="3461197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36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підлога, у приміщенні, особа, стіна&#10;&#10;Опис створено з дуже високим рівнем достовірності">
            <a:extLst>
              <a:ext uri="{FF2B5EF4-FFF2-40B4-BE49-F238E27FC236}">
                <a16:creationId xmlns:a16="http://schemas.microsoft.com/office/drawing/2014/main" id="{C6A26439-7BD3-414C-83C2-DA1E7EF64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83167"/>
            <a:ext cx="3968749" cy="52916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D79E84-1CDA-47F8-9A0A-305C2E58E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48" y="1940718"/>
            <a:ext cx="3968751" cy="297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71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63AAF-106C-4BF9-8CF4-AE92C6770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38" y="424119"/>
            <a:ext cx="8235131" cy="1325563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П.7 Положення про ІРЦ:</a:t>
            </a:r>
            <a:br>
              <a:rPr lang="uk-UA" sz="28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Інклюзивно-ресурсний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центр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надає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послуги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дітям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з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особливими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освітніми</a:t>
            </a:r>
            <a:r>
              <a:rPr lang="ru-RU" sz="2800" b="1" dirty="0">
                <a:solidFill>
                  <a:srgbClr val="4F1B5B"/>
                </a:solidFill>
                <a:latin typeface="Constantia" panose="02030602050306030303" pitchFamily="18" charset="0"/>
              </a:rPr>
              <a:t> потребами </a:t>
            </a:r>
            <a:r>
              <a:rPr lang="ru-RU" sz="2800" b="1" u="sng" dirty="0">
                <a:solidFill>
                  <a:srgbClr val="4F1B5B"/>
                </a:solidFill>
                <a:latin typeface="Constantia" panose="02030602050306030303" pitchFamily="18" charset="0"/>
              </a:rPr>
              <a:t>за </a:t>
            </a:r>
            <a:r>
              <a:rPr lang="ru-RU" sz="2800" b="1" u="sng" dirty="0" err="1">
                <a:solidFill>
                  <a:srgbClr val="4F1B5B"/>
                </a:solidFill>
                <a:latin typeface="Constantia" panose="02030602050306030303" pitchFamily="18" charset="0"/>
              </a:rPr>
              <a:t>умови</a:t>
            </a:r>
            <a:r>
              <a:rPr lang="ru-RU" sz="2800" b="1" u="sng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u="sng" dirty="0" err="1">
                <a:solidFill>
                  <a:srgbClr val="4F1B5B"/>
                </a:solidFill>
                <a:latin typeface="Constantia" panose="02030602050306030303" pitchFamily="18" charset="0"/>
              </a:rPr>
              <a:t>подання</a:t>
            </a:r>
            <a:r>
              <a:rPr lang="ru-RU" sz="2800" b="1" u="sng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u="sng" dirty="0" err="1">
                <a:solidFill>
                  <a:srgbClr val="4F1B5B"/>
                </a:solidFill>
                <a:latin typeface="Constantia" panose="02030602050306030303" pitchFamily="18" charset="0"/>
              </a:rPr>
              <a:t>відповідних</a:t>
            </a:r>
            <a:r>
              <a:rPr lang="ru-RU" sz="2800" b="1" u="sng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u="sng" dirty="0" err="1">
                <a:solidFill>
                  <a:srgbClr val="4F1B5B"/>
                </a:solidFill>
                <a:latin typeface="Constantia" panose="02030602050306030303" pitchFamily="18" charset="0"/>
              </a:rPr>
              <a:t>документів</a:t>
            </a:r>
            <a:endParaRPr lang="uk-UA" sz="2800" b="1" u="sng" dirty="0">
              <a:solidFill>
                <a:srgbClr val="4F1B5B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4A96056-FC87-44B3-99D1-943FDBE6B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5057" y="2020529"/>
            <a:ext cx="7034981" cy="4634577"/>
          </a:xfrm>
        </p:spPr>
        <p:txBody>
          <a:bodyPr>
            <a:normAutofit fontScale="77500" lnSpcReduction="20000"/>
          </a:bodyPr>
          <a:lstStyle/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документів, що посвідчують особу батьків (одного з батьків) або законних представників;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свідоцтва про народження дитини;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індивідуальної програми реабілітації дитини з інвалідністю (у разі інвалідності);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форми первинної облікової документації № 112/0 “Історія розвитку дитини”, затвердженої МОЗ, у разі потреби - довідки від психіатра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У разі коли дитина з особливими освітніми потребами здобуває дошкільну або загальну середню освіту, до заяви можуть додаватися:</a:t>
            </a: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психолого-педагогічна характеристика дитини із зазначенням динаміки та якості засвоєння знань під час навчання, підготовлена відповідним педагогічним працівником та затверджена керівником відповідного закладу освіти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078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42DBCC-785F-4CEC-B7A9-25543CB3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2843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Комплексна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оцінка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 проводиться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фахівцями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інклюзивно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-ресурсного центру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індивідуально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 за такими </a:t>
            </a:r>
            <a:r>
              <a:rPr lang="ru-RU" sz="31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напрямами</a:t>
            </a:r>
            <a:r>
              <a:rPr lang="ru-RU" sz="3100" b="1" dirty="0">
                <a:solidFill>
                  <a:srgbClr val="4F1B5B"/>
                </a:solidFill>
                <a:latin typeface="Constantia" panose="02030602050306030303" pitchFamily="18" charset="0"/>
              </a:rPr>
              <a:t>:</a:t>
            </a:r>
            <a:br>
              <a:rPr lang="ru-RU" sz="3100" dirty="0">
                <a:latin typeface="Constantia" panose="02030602050306030303" pitchFamily="18" charset="0"/>
              </a:rPr>
            </a:br>
            <a:br>
              <a:rPr lang="ru-RU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9D44744-8E45-443D-AD9C-82C04016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1534" y="1825625"/>
            <a:ext cx="6843253" cy="4351338"/>
          </a:xfrm>
        </p:spPr>
        <p:txBody>
          <a:bodyPr>
            <a:normAutofit fontScale="92500" lnSpcReduction="20000"/>
          </a:bodyPr>
          <a:lstStyle/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фізичного розвитку дитини;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мовленнєвого розвитку дитини;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когнітивної сфери дитини;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емоційно-вольової сфери дитини;</a:t>
            </a:r>
          </a:p>
          <a:p>
            <a:endParaRPr lang="uk-UA" dirty="0">
              <a:solidFill>
                <a:srgbClr val="4F1B5B"/>
              </a:solidFill>
              <a:latin typeface="Constantia" panose="02030602050306030303" pitchFamily="18" charset="0"/>
            </a:endParaRPr>
          </a:p>
          <a:p>
            <a:r>
              <a:rPr lang="uk-UA" dirty="0">
                <a:solidFill>
                  <a:srgbClr val="4F1B5B"/>
                </a:solidFill>
                <a:latin typeface="Constantia" panose="02030602050306030303" pitchFamily="18" charset="0"/>
              </a:rPr>
              <a:t>оцінка освітньої діяльності дитини.</a:t>
            </a:r>
          </a:p>
        </p:txBody>
      </p:sp>
    </p:spTree>
    <p:extLst>
      <p:ext uri="{BB962C8B-B14F-4D97-AF65-F5344CB8AC3E}">
        <p14:creationId xmlns:p14="http://schemas.microsoft.com/office/powerpoint/2010/main" val="3378031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1B80F-5931-4F0E-B87F-D25BCA4E4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dirty="0">
                <a:solidFill>
                  <a:srgbClr val="4F1B5B"/>
                </a:solidFill>
                <a:latin typeface="Constantia" panose="02030602050306030303" pitchFamily="18" charset="0"/>
              </a:rPr>
              <a:t>Мовленнєві порушення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68AE097-3141-4F87-A7E4-0251C7F88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1486413"/>
            <a:ext cx="7600949" cy="4351338"/>
          </a:xfrm>
        </p:spPr>
        <p:txBody>
          <a:bodyPr>
            <a:noAutofit/>
          </a:bodyPr>
          <a:lstStyle/>
          <a:p>
            <a:r>
              <a:rPr lang="uk-UA" sz="1600" b="1" dirty="0" err="1">
                <a:latin typeface="Constantia" panose="02030602050306030303" pitchFamily="18" charset="0"/>
              </a:rPr>
              <a:t>Дисфонія</a:t>
            </a:r>
            <a:r>
              <a:rPr lang="uk-UA" sz="1600" b="1" dirty="0">
                <a:latin typeface="Constantia" panose="02030602050306030303" pitchFamily="18" charset="0"/>
              </a:rPr>
              <a:t> (афонія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) - відсутність або розлад фонації внаслідок патологічних змін голосового апарату. Синоніми: порушення голосу, порушення фонації,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фоноторні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порушення, вокальні порушення.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Брадилалія</a:t>
            </a:r>
            <a:r>
              <a:rPr lang="uk-UA" sz="1600" b="1" dirty="0">
                <a:latin typeface="Constantia" panose="02030602050306030303" pitchFamily="18" charset="0"/>
              </a:rPr>
              <a:t> 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- патологічно уповільнений темп мови.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Тахилалія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патологічно прискорений темп мовлення.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>
                <a:latin typeface="Constantia" panose="02030602050306030303" pitchFamily="18" charset="0"/>
              </a:rPr>
              <a:t>Заїкання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порушення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темпо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-ритмічної організації мовлення, обумовлене судорожним станом м'язів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мовного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апарату (логоневроз).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Дислалія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порушення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звуковимови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при нормальному слуху і збереженій іннервації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мовного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апарату (дефекти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звуковимовлення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, фонетичні дефекти, недоліки вимови фонем).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Ринолалія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порушення тембру голосу і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звуковимови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, обумовлені анатомо-фізіологічними дефектами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мовного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апарату.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>
                <a:latin typeface="Constantia" panose="02030602050306030303" pitchFamily="18" charset="0"/>
              </a:rPr>
              <a:t>Дизартрія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порушення вимовної сторони мови, зумовлене недостатністю іннервації (руховий механізм мовлення)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мовного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апарату.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>
                <a:latin typeface="Constantia" panose="02030602050306030303" pitchFamily="18" charset="0"/>
              </a:rPr>
              <a:t>Алалія 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- відсутність або недорозвинення мовлення внаслідок органічного ураження </a:t>
            </a:r>
            <a:r>
              <a:rPr lang="uk-UA" sz="1600" b="1" dirty="0" err="1">
                <a:solidFill>
                  <a:srgbClr val="4F1B5B"/>
                </a:solidFill>
                <a:latin typeface="Constantia" panose="02030602050306030303" pitchFamily="18" charset="0"/>
              </a:rPr>
              <a:t>мовних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 зон кори головного мозку у внутрішньоутробному або ранньому періоді розвитку дитини.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>
                <a:latin typeface="Constantia" panose="02030602050306030303" pitchFamily="18" charset="0"/>
              </a:rPr>
              <a:t>Афазія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повна або часткова втрата мовлення, обумовлена локальними ураженнями головного мозку.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Дислексія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часткове специфічне порушення процесу читання.</a:t>
            </a:r>
            <a:b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</a:br>
            <a:r>
              <a:rPr lang="uk-UA" sz="1600" b="1" dirty="0" err="1">
                <a:latin typeface="Constantia" panose="02030602050306030303" pitchFamily="18" charset="0"/>
              </a:rPr>
              <a:t>Дисграфія</a:t>
            </a:r>
            <a:r>
              <a:rPr lang="uk-UA" sz="1600" b="1" dirty="0">
                <a:solidFill>
                  <a:srgbClr val="4F1B5B"/>
                </a:solidFill>
                <a:latin typeface="Constantia" panose="02030602050306030303" pitchFamily="18" charset="0"/>
              </a:rPr>
              <a:t> - часткове специфічне порушення процесу письма.</a:t>
            </a:r>
          </a:p>
        </p:txBody>
      </p:sp>
    </p:spTree>
    <p:extLst>
      <p:ext uri="{BB962C8B-B14F-4D97-AF65-F5344CB8AC3E}">
        <p14:creationId xmlns:p14="http://schemas.microsoft.com/office/powerpoint/2010/main" val="132921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55E51-316C-AC48-AF5D-3C2AD973D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CDBBE8-9DD4-E946-A693-279E829AB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uk-UA" sz="5400" dirty="0"/>
          </a:p>
          <a:p>
            <a:pPr algn="ctr"/>
            <a:r>
              <a:rPr lang="uk-UA" sz="5400" dirty="0">
                <a:solidFill>
                  <a:srgbClr val="4F1B5B"/>
                </a:solidFill>
              </a:rPr>
              <a:t>Дякую за увагу!</a:t>
            </a:r>
            <a:endParaRPr lang="ru-UA" sz="5400" dirty="0">
              <a:solidFill>
                <a:srgbClr val="4F1B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57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</TotalTime>
  <Words>370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Організація діяльності інклюзивно-ресурсних центрів </vt:lpstr>
      <vt:lpstr>ФАХІВЦІ ЦЕНТРІВ</vt:lpstr>
      <vt:lpstr>Мета:</vt:lpstr>
      <vt:lpstr>Особа з особливими освітніми потребами </vt:lpstr>
      <vt:lpstr>Залежно від типу порушення виділяють такі категорії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П.7 Положення про ІРЦ:  Інклюзивно-ресурсний центр надає послуги дітям з особливими освітніми потребами за умови подання відповідних документів</vt:lpstr>
      <vt:lpstr>Комплексна оцінка проводиться фахівцями інклюзивно-ресурсного центру індивідуально за такими напрямами:  </vt:lpstr>
      <vt:lpstr>Мовленнєві порушення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anastasiamalimon1@gmail.com</cp:lastModifiedBy>
  <cp:revision>36</cp:revision>
  <dcterms:created xsi:type="dcterms:W3CDTF">2018-09-04T12:10:47Z</dcterms:created>
  <dcterms:modified xsi:type="dcterms:W3CDTF">2021-10-24T13:50:26Z</dcterms:modified>
</cp:coreProperties>
</file>