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70" r:id="rId6"/>
    <p:sldId id="263" r:id="rId7"/>
    <p:sldId id="273" r:id="rId8"/>
    <p:sldId id="277" r:id="rId9"/>
    <p:sldId id="265" r:id="rId10"/>
    <p:sldId id="292" r:id="rId11"/>
    <p:sldId id="293" r:id="rId12"/>
    <p:sldId id="267" r:id="rId13"/>
    <p:sldId id="268" r:id="rId14"/>
    <p:sldId id="282" r:id="rId15"/>
    <p:sldId id="283" r:id="rId16"/>
    <p:sldId id="284" r:id="rId17"/>
    <p:sldId id="285" r:id="rId18"/>
    <p:sldId id="286" r:id="rId19"/>
    <p:sldId id="29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476672"/>
            <a:ext cx="6172200" cy="3168352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Мета, </a:t>
            </a:r>
            <a:r>
              <a:rPr lang="ru-RU" sz="4000" dirty="0" err="1"/>
              <a:t>пріоритети</a:t>
            </a:r>
            <a:r>
              <a:rPr lang="ru-RU" sz="4000" dirty="0"/>
              <a:t>, </a:t>
            </a:r>
            <a:r>
              <a:rPr lang="ru-RU" sz="4000" dirty="0" err="1"/>
              <a:t>принципи</a:t>
            </a:r>
            <a:r>
              <a:rPr lang="ru-RU" sz="4000" dirty="0"/>
              <a:t> та </a:t>
            </a:r>
            <a:r>
              <a:rPr lang="ru-RU" sz="4000" dirty="0" err="1"/>
              <a:t>напрями</a:t>
            </a:r>
            <a:r>
              <a:rPr lang="ru-RU" sz="4000" dirty="0"/>
              <a:t> </a:t>
            </a:r>
            <a:r>
              <a:rPr lang="ru-RU" sz="4000" dirty="0" err="1"/>
              <a:t>розвитку</a:t>
            </a:r>
            <a:r>
              <a:rPr lang="ru-RU" sz="4000" dirty="0"/>
              <a:t> </a:t>
            </a:r>
            <a:r>
              <a:rPr lang="ru-RU" sz="4000" dirty="0" err="1"/>
              <a:t>освіти</a:t>
            </a:r>
            <a:r>
              <a:rPr lang="ru-RU" sz="4000" dirty="0"/>
              <a:t> </a:t>
            </a:r>
            <a:r>
              <a:rPr lang="ru-RU" sz="4000" dirty="0" err="1"/>
              <a:t>дорослих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uk-UA" dirty="0"/>
              <a:t>Виконала:</a:t>
            </a:r>
          </a:p>
          <a:p>
            <a:pPr algn="r"/>
            <a:r>
              <a:rPr lang="uk-UA" dirty="0"/>
              <a:t>Студентка 367к групи</a:t>
            </a:r>
          </a:p>
          <a:p>
            <a:pPr algn="r"/>
            <a:r>
              <a:rPr lang="uk-UA" dirty="0" err="1"/>
              <a:t>Малімон</a:t>
            </a:r>
            <a:r>
              <a:rPr lang="uk-UA" dirty="0"/>
              <a:t>  Анастасія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0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u="sng" dirty="0" err="1">
                <a:solidFill>
                  <a:schemeClr val="bg2"/>
                </a:solidFill>
              </a:rPr>
              <a:t>Тенденція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напіврозпаду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компетентності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спеціалістів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різних</a:t>
            </a:r>
            <a:r>
              <a:rPr lang="ru-RU" sz="2400" b="1" u="sng" dirty="0">
                <a:solidFill>
                  <a:schemeClr val="bg2"/>
                </a:solidFill>
              </a:rPr>
              <a:t> </a:t>
            </a:r>
            <a:r>
              <a:rPr lang="ru-RU" sz="2400" b="1" u="sng" dirty="0" err="1">
                <a:solidFill>
                  <a:schemeClr val="bg2"/>
                </a:solidFill>
              </a:rPr>
              <a:t>галузей</a:t>
            </a:r>
            <a:r>
              <a:rPr lang="ru-RU" sz="2400" u="sng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/>
              <a:t>Природно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проблема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існувала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люди,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за </a:t>
            </a:r>
            <a:r>
              <a:rPr lang="ru-RU" dirty="0" err="1"/>
              <a:t>різних</a:t>
            </a:r>
            <a:r>
              <a:rPr lang="ru-RU" dirty="0"/>
              <a:t> умов </a:t>
            </a:r>
            <a:r>
              <a:rPr lang="ru-RU" dirty="0" err="1"/>
              <a:t>засвоювали</a:t>
            </a:r>
            <a:r>
              <a:rPr lang="ru-RU" dirty="0"/>
              <a:t> й </a:t>
            </a:r>
            <a:r>
              <a:rPr lang="ru-RU" dirty="0" err="1"/>
              <a:t>використовували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пращурів</a:t>
            </a:r>
            <a:r>
              <a:rPr lang="ru-RU" dirty="0"/>
              <a:t>.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 з </a:t>
            </a:r>
            <a:r>
              <a:rPr lang="ru-RU" dirty="0" err="1"/>
              <a:t>психології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показують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в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здатна</a:t>
            </a:r>
            <a:r>
              <a:rPr lang="ru-RU" dirty="0"/>
              <a:t> </a:t>
            </a:r>
            <a:r>
              <a:rPr lang="ru-RU" dirty="0" err="1"/>
              <a:t>засвоювати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знання</a:t>
            </a:r>
            <a:r>
              <a:rPr lang="ru-RU" dirty="0"/>
              <a:t>, </a:t>
            </a:r>
            <a:r>
              <a:rPr lang="ru-RU" dirty="0" err="1"/>
              <a:t>розширювати</a:t>
            </a:r>
            <a:r>
              <a:rPr lang="ru-RU" dirty="0"/>
              <a:t> </a:t>
            </a:r>
            <a:r>
              <a:rPr lang="ru-RU" dirty="0" err="1"/>
              <a:t>світогляд</a:t>
            </a:r>
            <a:r>
              <a:rPr lang="ru-RU" dirty="0"/>
              <a:t>, а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поглиблювати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, а за потреби </a:t>
            </a:r>
            <a:r>
              <a:rPr lang="ru-RU" dirty="0" err="1"/>
              <a:t>здобувати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й </a:t>
            </a:r>
            <a:r>
              <a:rPr lang="ru-RU" dirty="0" err="1"/>
              <a:t>суміжні</a:t>
            </a:r>
            <a:r>
              <a:rPr lang="ru-RU" dirty="0"/>
              <a:t> </a:t>
            </a:r>
            <a:r>
              <a:rPr lang="ru-RU" dirty="0" err="1"/>
              <a:t>професії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563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pPr algn="just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андрагогіки</a:t>
            </a:r>
            <a:r>
              <a:rPr lang="ru-RU" dirty="0"/>
              <a:t> </a:t>
            </a:r>
            <a:r>
              <a:rPr lang="ru-RU" dirty="0" err="1"/>
              <a:t>відбувався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науково-технічним</a:t>
            </a:r>
            <a:r>
              <a:rPr lang="ru-RU" dirty="0"/>
              <a:t> </a:t>
            </a:r>
            <a:r>
              <a:rPr lang="ru-RU" dirty="0" err="1"/>
              <a:t>перетворенням</a:t>
            </a:r>
            <a:r>
              <a:rPr lang="ru-RU" dirty="0"/>
              <a:t>, </a:t>
            </a:r>
            <a:r>
              <a:rPr lang="ru-RU" dirty="0" err="1"/>
              <a:t>новим</a:t>
            </a:r>
            <a:r>
              <a:rPr lang="ru-RU" dirty="0"/>
              <a:t> </a:t>
            </a:r>
            <a:r>
              <a:rPr lang="ru-RU" dirty="0" err="1"/>
              <a:t>вимогами</a:t>
            </a:r>
            <a:r>
              <a:rPr lang="ru-RU" dirty="0"/>
              <a:t> до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швидкій</a:t>
            </a:r>
            <a:r>
              <a:rPr lang="ru-RU" dirty="0"/>
              <a:t> </a:t>
            </a:r>
            <a:r>
              <a:rPr lang="ru-RU" dirty="0" err="1"/>
              <a:t>застарілості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накопиченню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569" y="2924943"/>
            <a:ext cx="4876800" cy="296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85183"/>
            <a:ext cx="3168774" cy="15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878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pPr algn="just"/>
            <a:r>
              <a:rPr lang="ru-RU" dirty="0" err="1"/>
              <a:t>Американські</a:t>
            </a:r>
            <a:r>
              <a:rPr lang="ru-RU" dirty="0"/>
              <a:t> </a:t>
            </a:r>
            <a:r>
              <a:rPr lang="ru-RU" dirty="0" err="1"/>
              <a:t>економісти</a:t>
            </a:r>
            <a:r>
              <a:rPr lang="ru-RU" dirty="0"/>
              <a:t> </a:t>
            </a:r>
            <a:r>
              <a:rPr lang="ru-RU" dirty="0" err="1"/>
              <a:t>запровадили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b="1" dirty="0"/>
              <a:t>«</a:t>
            </a:r>
            <a:r>
              <a:rPr lang="ru-RU" b="1" dirty="0" err="1"/>
              <a:t>напіврозпад</a:t>
            </a:r>
            <a:r>
              <a:rPr lang="ru-RU" b="1" dirty="0"/>
              <a:t> </a:t>
            </a:r>
            <a:r>
              <a:rPr lang="ru-RU" b="1" dirty="0" err="1"/>
              <a:t>компетентності</a:t>
            </a:r>
            <a:r>
              <a:rPr lang="ru-RU" b="1" dirty="0"/>
              <a:t>» </a:t>
            </a:r>
            <a:r>
              <a:rPr lang="ru-RU" dirty="0"/>
              <a:t>– </a:t>
            </a:r>
            <a:r>
              <a:rPr lang="ru-RU" dirty="0" err="1"/>
              <a:t>період</a:t>
            </a:r>
            <a:r>
              <a:rPr lang="ru-RU" dirty="0"/>
              <a:t>, коли </a:t>
            </a:r>
            <a:r>
              <a:rPr lang="ru-RU" dirty="0" err="1"/>
              <a:t>від</a:t>
            </a:r>
            <a:r>
              <a:rPr lang="ru-RU" dirty="0"/>
              <a:t> моменту </a:t>
            </a:r>
            <a:r>
              <a:rPr lang="ru-RU" dirty="0" err="1"/>
              <a:t>закінчення</a:t>
            </a:r>
            <a:r>
              <a:rPr lang="ru-RU" dirty="0"/>
              <a:t> ЗВО,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наукової</a:t>
            </a:r>
            <a:r>
              <a:rPr lang="ru-RU" dirty="0"/>
              <a:t> та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компетентність</a:t>
            </a:r>
            <a:r>
              <a:rPr lang="ru-RU" dirty="0"/>
              <a:t> </a:t>
            </a:r>
            <a:r>
              <a:rPr lang="ru-RU" dirty="0" err="1"/>
              <a:t>спеціалістів</a:t>
            </a:r>
            <a:r>
              <a:rPr lang="ru-RU" dirty="0"/>
              <a:t> </a:t>
            </a:r>
            <a:r>
              <a:rPr lang="ru-RU" dirty="0" err="1"/>
              <a:t>знижується</a:t>
            </a:r>
            <a:r>
              <a:rPr lang="ru-RU" dirty="0"/>
              <a:t> на 50%. </a:t>
            </a:r>
            <a:r>
              <a:rPr lang="ru-RU" dirty="0" err="1"/>
              <a:t>Останніми</a:t>
            </a:r>
            <a:r>
              <a:rPr lang="ru-RU" dirty="0"/>
              <a:t> роками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тенденцію</a:t>
            </a:r>
            <a:r>
              <a:rPr lang="ru-RU" dirty="0"/>
              <a:t> до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скорочення</a:t>
            </a:r>
            <a:r>
              <a:rPr lang="ru-RU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52559"/>
            <a:ext cx="4176464" cy="277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18922"/>
            <a:ext cx="2664296" cy="199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92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7467600" cy="6285312"/>
          </a:xfrm>
        </p:spPr>
        <p:txBody>
          <a:bodyPr/>
          <a:lstStyle/>
          <a:p>
            <a:pPr algn="just"/>
            <a:r>
              <a:rPr lang="ru-RU" dirty="0"/>
              <a:t>Для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стратегічний</a:t>
            </a:r>
            <a:r>
              <a:rPr lang="ru-RU" dirty="0"/>
              <a:t> ресурс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кризових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є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найголовніших</a:t>
            </a:r>
            <a:r>
              <a:rPr lang="ru-RU" dirty="0"/>
              <a:t> умов </a:t>
            </a:r>
            <a:r>
              <a:rPr lang="ru-RU" dirty="0" err="1"/>
              <a:t>прориву</a:t>
            </a:r>
            <a:r>
              <a:rPr lang="ru-RU" dirty="0"/>
              <a:t> </a:t>
            </a:r>
            <a:r>
              <a:rPr lang="ru-RU" dirty="0" err="1"/>
              <a:t>нашого</a:t>
            </a:r>
            <a:r>
              <a:rPr lang="ru-RU" dirty="0"/>
              <a:t> </a:t>
            </a:r>
            <a:r>
              <a:rPr lang="ru-RU" dirty="0" err="1"/>
              <a:t>інтелектуального</a:t>
            </a:r>
            <a:r>
              <a:rPr lang="ru-RU" dirty="0"/>
              <a:t> й </a:t>
            </a:r>
            <a:r>
              <a:rPr lang="ru-RU" dirty="0" err="1"/>
              <a:t>виробничого</a:t>
            </a:r>
            <a:r>
              <a:rPr lang="ru-RU" dirty="0"/>
              <a:t> </a:t>
            </a:r>
            <a:r>
              <a:rPr lang="ru-RU" dirty="0" err="1"/>
              <a:t>потенціалів</a:t>
            </a:r>
            <a:r>
              <a:rPr lang="ru-RU" dirty="0"/>
              <a:t> на </a:t>
            </a:r>
            <a:r>
              <a:rPr lang="ru-RU" dirty="0" err="1"/>
              <a:t>світовий</a:t>
            </a:r>
            <a:r>
              <a:rPr lang="ru-RU" dirty="0"/>
              <a:t> </a:t>
            </a:r>
            <a:r>
              <a:rPr lang="ru-RU" dirty="0" err="1"/>
              <a:t>ринок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. Особливого </a:t>
            </a:r>
            <a:r>
              <a:rPr lang="ru-RU" dirty="0" err="1"/>
              <a:t>значення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набуває</a:t>
            </a:r>
            <a:r>
              <a:rPr lang="ru-RU" dirty="0"/>
              <a:t> система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4618938" cy="33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92030"/>
            <a:ext cx="3307155" cy="204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4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err="1">
                <a:solidFill>
                  <a:schemeClr val="bg2"/>
                </a:solidFill>
              </a:rPr>
              <a:t>Освіта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 – </a:t>
            </a:r>
            <a:r>
              <a:rPr lang="ru-RU" b="1" u="sng" dirty="0" err="1">
                <a:solidFill>
                  <a:schemeClr val="bg2"/>
                </a:solidFill>
              </a:rPr>
              <a:t>пріоритетний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напрям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державної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політики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країн</a:t>
            </a:r>
            <a:r>
              <a:rPr lang="ru-RU" b="1" u="sng" dirty="0">
                <a:solidFill>
                  <a:schemeClr val="bg2"/>
                </a:solidFill>
              </a:rPr>
              <a:t> ЄС.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/>
              <a:t>На </a:t>
            </a:r>
            <a:r>
              <a:rPr lang="ru-RU" dirty="0" err="1"/>
              <a:t>міжнародній</a:t>
            </a:r>
            <a:r>
              <a:rPr lang="ru-RU" dirty="0"/>
              <a:t> </a:t>
            </a:r>
            <a:r>
              <a:rPr lang="ru-RU" dirty="0" err="1"/>
              <a:t>конференції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проблем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(Гамбург, 1997 р.),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названо </a:t>
            </a:r>
            <a:r>
              <a:rPr lang="ru-RU" dirty="0" err="1"/>
              <a:t>ключем</a:t>
            </a:r>
            <a:r>
              <a:rPr lang="ru-RU" dirty="0"/>
              <a:t> до XXI </a:t>
            </a:r>
            <a:r>
              <a:rPr lang="ru-RU" dirty="0" err="1"/>
              <a:t>століття</a:t>
            </a:r>
            <a:r>
              <a:rPr lang="ru-RU" dirty="0"/>
              <a:t>. </a:t>
            </a:r>
            <a:r>
              <a:rPr lang="ru-RU" dirty="0" err="1"/>
              <a:t>Конференція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</a:t>
            </a:r>
            <a:r>
              <a:rPr lang="ru-RU" dirty="0" err="1"/>
              <a:t>рекомендувала</a:t>
            </a:r>
            <a:r>
              <a:rPr lang="ru-RU" dirty="0"/>
              <a:t> урядам </a:t>
            </a:r>
            <a:r>
              <a:rPr lang="ru-RU" dirty="0" err="1"/>
              <a:t>усіх</a:t>
            </a:r>
            <a:r>
              <a:rPr lang="ru-RU" dirty="0"/>
              <a:t> держав </a:t>
            </a:r>
            <a:r>
              <a:rPr lang="ru-RU" dirty="0" err="1"/>
              <a:t>вважати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4876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781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5122912" cy="6213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спрямована</a:t>
            </a:r>
            <a:r>
              <a:rPr lang="ru-RU" dirty="0"/>
              <a:t> на </a:t>
            </a:r>
            <a:r>
              <a:rPr lang="ru-RU" dirty="0" err="1"/>
              <a:t>максимальне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таких потреб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держави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особистості</a:t>
            </a:r>
            <a:r>
              <a:rPr lang="ru-RU" dirty="0"/>
              <a:t> – у </a:t>
            </a:r>
            <a:r>
              <a:rPr lang="ru-RU" dirty="0" err="1"/>
              <a:t>самовдосконаленні</a:t>
            </a:r>
            <a:r>
              <a:rPr lang="ru-RU" dirty="0"/>
              <a:t>, </a:t>
            </a:r>
            <a:r>
              <a:rPr lang="ru-RU" dirty="0" err="1"/>
              <a:t>адаптації</a:t>
            </a:r>
            <a:r>
              <a:rPr lang="ru-RU" dirty="0"/>
              <a:t> до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соціально-економічному</a:t>
            </a:r>
            <a:r>
              <a:rPr lang="ru-RU" dirty="0"/>
              <a:t>, </a:t>
            </a:r>
            <a:r>
              <a:rPr lang="ru-RU" dirty="0" err="1"/>
              <a:t>політичному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суспільства</a:t>
            </a:r>
            <a:r>
              <a:rPr lang="ru-RU" dirty="0"/>
              <a:t> –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/>
              <a:t>соціально-активних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адаптуватися</a:t>
            </a:r>
            <a:r>
              <a:rPr lang="ru-RU" dirty="0"/>
              <a:t> до </a:t>
            </a:r>
            <a:r>
              <a:rPr lang="ru-RU" dirty="0" err="1"/>
              <a:t>реалій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законослухняних</a:t>
            </a:r>
            <a:r>
              <a:rPr lang="ru-RU" dirty="0"/>
              <a:t> та </a:t>
            </a:r>
            <a:r>
              <a:rPr lang="ru-RU" dirty="0" err="1"/>
              <a:t>ініціативних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орієнтуються</a:t>
            </a:r>
            <a:r>
              <a:rPr lang="ru-RU" dirty="0"/>
              <a:t> на </a:t>
            </a:r>
            <a:r>
              <a:rPr lang="ru-RU" dirty="0" err="1"/>
              <a:t>загальнолюдські</a:t>
            </a:r>
            <a:r>
              <a:rPr lang="ru-RU" dirty="0"/>
              <a:t> </a:t>
            </a:r>
            <a:r>
              <a:rPr lang="ru-RU" dirty="0" err="1"/>
              <a:t>цінності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• </a:t>
            </a:r>
            <a:r>
              <a:rPr lang="ru-RU" dirty="0" err="1"/>
              <a:t>держави</a:t>
            </a:r>
            <a:r>
              <a:rPr lang="ru-RU" dirty="0"/>
              <a:t> – у </a:t>
            </a:r>
            <a:r>
              <a:rPr lang="ru-RU" dirty="0" err="1"/>
              <a:t>підготовці</a:t>
            </a:r>
            <a:r>
              <a:rPr lang="ru-RU" dirty="0"/>
              <a:t> </a:t>
            </a:r>
            <a:r>
              <a:rPr lang="ru-RU" dirty="0" err="1"/>
              <a:t>компетентних</a:t>
            </a:r>
            <a:r>
              <a:rPr lang="ru-RU" dirty="0"/>
              <a:t>, </a:t>
            </a:r>
            <a:r>
              <a:rPr lang="ru-RU" dirty="0" err="1"/>
              <a:t>ефективних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, </a:t>
            </a:r>
            <a:r>
              <a:rPr lang="ru-RU" dirty="0" err="1"/>
              <a:t>здатних</a:t>
            </a:r>
            <a:r>
              <a:rPr lang="ru-RU" dirty="0"/>
              <a:t> </a:t>
            </a:r>
            <a:r>
              <a:rPr lang="ru-RU" dirty="0" err="1"/>
              <a:t>вивести</a:t>
            </a:r>
            <a:r>
              <a:rPr lang="ru-RU" dirty="0"/>
              <a:t> </a:t>
            </a:r>
            <a:r>
              <a:rPr lang="ru-RU" dirty="0" err="1"/>
              <a:t>країну</a:t>
            </a:r>
            <a:r>
              <a:rPr lang="ru-RU" dirty="0"/>
              <a:t> на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соціально-економічного</a:t>
            </a:r>
            <a:r>
              <a:rPr lang="ru-RU" dirty="0"/>
              <a:t> й культурного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46" y="54868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4944"/>
            <a:ext cx="3312368" cy="250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18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6059016" cy="62853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err="1"/>
              <a:t>Актуальність</a:t>
            </a:r>
            <a:r>
              <a:rPr lang="ru-RU" dirty="0"/>
              <a:t> і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зумовлені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- потребою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суперечностей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вимогами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до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формації</a:t>
            </a:r>
            <a:r>
              <a:rPr lang="ru-RU" dirty="0"/>
              <a:t> і станом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роботодавцями</a:t>
            </a:r>
            <a:r>
              <a:rPr lang="ru-RU" dirty="0"/>
              <a:t> та </a:t>
            </a:r>
            <a:r>
              <a:rPr lang="ru-RU" dirty="0" err="1"/>
              <a:t>безробітними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потребою </a:t>
            </a:r>
            <a:r>
              <a:rPr lang="ru-RU" dirty="0" err="1"/>
              <a:t>розробки</a:t>
            </a:r>
            <a:r>
              <a:rPr lang="ru-RU" dirty="0"/>
              <a:t> </a:t>
            </a:r>
            <a:r>
              <a:rPr lang="ru-RU" dirty="0" err="1"/>
              <a:t>правової</a:t>
            </a:r>
            <a:r>
              <a:rPr lang="ru-RU" dirty="0"/>
              <a:t> </a:t>
            </a:r>
            <a:r>
              <a:rPr lang="ru-RU" dirty="0" err="1"/>
              <a:t>законодавчої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й </a:t>
            </a:r>
            <a:r>
              <a:rPr lang="ru-RU" dirty="0" err="1"/>
              <a:t>кредитування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цільових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- </a:t>
            </a:r>
            <a:r>
              <a:rPr lang="ru-RU" dirty="0" err="1"/>
              <a:t>проектів</a:t>
            </a:r>
            <a:r>
              <a:rPr lang="ru-RU" dirty="0"/>
              <a:t>, </a:t>
            </a:r>
            <a:r>
              <a:rPr lang="ru-RU" dirty="0" err="1"/>
              <a:t>грантів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залученням</a:t>
            </a:r>
            <a:r>
              <a:rPr lang="ru-RU" dirty="0"/>
              <a:t> </a:t>
            </a:r>
            <a:r>
              <a:rPr lang="ru-RU" dirty="0" err="1"/>
              <a:t>зарубіжних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врахуванням</a:t>
            </a:r>
            <a:r>
              <a:rPr lang="ru-RU" dirty="0"/>
              <a:t> </a:t>
            </a:r>
            <a:r>
              <a:rPr lang="ru-RU" dirty="0" err="1"/>
              <a:t>осмислення</a:t>
            </a:r>
            <a:r>
              <a:rPr lang="ru-RU" dirty="0"/>
              <a:t> і </a:t>
            </a:r>
            <a:r>
              <a:rPr lang="ru-RU" dirty="0" err="1"/>
              <a:t>узагальнення</a:t>
            </a:r>
            <a:r>
              <a:rPr lang="ru-RU" dirty="0"/>
              <a:t> </a:t>
            </a:r>
            <a:r>
              <a:rPr lang="ru-RU" dirty="0" err="1"/>
              <a:t>вітчизняною</a:t>
            </a:r>
            <a:r>
              <a:rPr lang="ru-RU" dirty="0"/>
              <a:t> </a:t>
            </a:r>
            <a:r>
              <a:rPr lang="ru-RU" dirty="0" err="1"/>
              <a:t>педагогічною</a:t>
            </a:r>
            <a:r>
              <a:rPr lang="ru-RU" dirty="0"/>
              <a:t> наукою і практикою </a:t>
            </a:r>
            <a:r>
              <a:rPr lang="ru-RU" dirty="0" err="1"/>
              <a:t>зарубіжного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r>
              <a:rPr lang="ru-RU" dirty="0"/>
              <a:t> з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556792"/>
            <a:ext cx="16383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23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bg2"/>
                </a:solidFill>
              </a:rPr>
              <a:t>Різновиди</a:t>
            </a:r>
            <a:r>
              <a:rPr lang="ru-RU" b="1" dirty="0">
                <a:solidFill>
                  <a:schemeClr val="bg2"/>
                </a:solidFill>
              </a:rPr>
              <a:t> </a:t>
            </a:r>
            <a:r>
              <a:rPr lang="ru-RU" b="1" dirty="0" err="1">
                <a:solidFill>
                  <a:schemeClr val="bg2"/>
                </a:solidFill>
              </a:rPr>
              <a:t>освіти</a:t>
            </a:r>
            <a:r>
              <a:rPr lang="ru-RU" b="1" dirty="0">
                <a:solidFill>
                  <a:schemeClr val="bg2"/>
                </a:solidFill>
              </a:rPr>
              <a:t> </a:t>
            </a:r>
            <a:r>
              <a:rPr lang="ru-RU" b="1" dirty="0" err="1">
                <a:solidFill>
                  <a:schemeClr val="bg2"/>
                </a:solidFill>
              </a:rPr>
              <a:t>дорослих</a:t>
            </a:r>
            <a:r>
              <a:rPr lang="ru-RU" b="1" dirty="0">
                <a:solidFill>
                  <a:schemeClr val="bg2"/>
                </a:solidFill>
              </a:rPr>
              <a:t> в </a:t>
            </a:r>
            <a:r>
              <a:rPr lang="ru-RU" b="1" dirty="0" err="1">
                <a:solidFill>
                  <a:schemeClr val="bg2"/>
                </a:solidFill>
              </a:rPr>
              <a:t>Україні</a:t>
            </a:r>
            <a:r>
              <a:rPr lang="ru-RU" b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err="1"/>
              <a:t>Різноманітність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виконуваних</a:t>
            </a:r>
            <a:r>
              <a:rPr lang="ru-RU" dirty="0"/>
              <a:t> системою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напрямів</a:t>
            </a:r>
            <a:r>
              <a:rPr lang="ru-RU" dirty="0"/>
              <a:t>, </a:t>
            </a:r>
            <a:r>
              <a:rPr lang="ru-RU" dirty="0" err="1"/>
              <a:t>кожен</a:t>
            </a:r>
            <a:r>
              <a:rPr lang="ru-RU" dirty="0"/>
              <a:t>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формується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потреб, </a:t>
            </a:r>
            <a:r>
              <a:rPr lang="ru-RU" dirty="0" err="1"/>
              <a:t>характерних</a:t>
            </a:r>
            <a:r>
              <a:rPr lang="ru-RU" dirty="0"/>
              <a:t> для тих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 </a:t>
            </a:r>
            <a:r>
              <a:rPr lang="ru-RU" dirty="0" err="1"/>
              <a:t>Основні</a:t>
            </a:r>
            <a:r>
              <a:rPr lang="ru-RU" dirty="0"/>
              <a:t> з них: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51721"/>
            <a:ext cx="5148064" cy="289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29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6632"/>
            <a:ext cx="4474840" cy="63573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: комплекс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передбачають</a:t>
            </a:r>
            <a:r>
              <a:rPr lang="ru-RU" dirty="0"/>
              <a:t> </a:t>
            </a:r>
            <a:r>
              <a:rPr lang="ru-RU" dirty="0" err="1"/>
              <a:t>спадкоємне</a:t>
            </a:r>
            <a:r>
              <a:rPr lang="ru-RU" dirty="0"/>
              <a:t> </a:t>
            </a:r>
            <a:r>
              <a:rPr lang="ru-RU" dirty="0" err="1"/>
              <a:t>збагачення</a:t>
            </a:r>
            <a:r>
              <a:rPr lang="ru-RU" dirty="0"/>
              <a:t> </a:t>
            </a:r>
            <a:r>
              <a:rPr lang="ru-RU" dirty="0" err="1"/>
              <a:t>настанов</a:t>
            </a:r>
            <a:r>
              <a:rPr lang="ru-RU" dirty="0"/>
              <a:t>,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, </a:t>
            </a:r>
            <a:r>
              <a:rPr lang="ru-RU" dirty="0" err="1"/>
              <a:t>потрібних</a:t>
            </a:r>
            <a:r>
              <a:rPr lang="ru-RU" dirty="0"/>
              <a:t> </a:t>
            </a:r>
            <a:r>
              <a:rPr lang="ru-RU" dirty="0" err="1"/>
              <a:t>усім</a:t>
            </a:r>
            <a:r>
              <a:rPr lang="ru-RU" dirty="0"/>
              <a:t> членам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безвідносно</a:t>
            </a:r>
            <a:r>
              <a:rPr lang="ru-RU" dirty="0"/>
              <a:t> до роду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занять;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освіта</a:t>
            </a:r>
            <a:r>
              <a:rPr lang="ru-RU" dirty="0"/>
              <a:t> для </a:t>
            </a:r>
            <a:r>
              <a:rPr lang="ru-RU" dirty="0" err="1"/>
              <a:t>безробітних</a:t>
            </a:r>
            <a:r>
              <a:rPr lang="ru-RU" dirty="0"/>
              <a:t> – </a:t>
            </a:r>
            <a:r>
              <a:rPr lang="ru-RU" dirty="0" err="1"/>
              <a:t>перепідготовка</a:t>
            </a:r>
            <a:r>
              <a:rPr lang="ru-RU" dirty="0"/>
              <a:t> на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- </a:t>
            </a:r>
            <a:r>
              <a:rPr lang="ru-RU" dirty="0" err="1"/>
              <a:t>освіта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третього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 – </a:t>
            </a:r>
            <a:r>
              <a:rPr lang="ru-RU" dirty="0" err="1"/>
              <a:t>освітні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пенсіонерові</a:t>
            </a:r>
            <a:r>
              <a:rPr lang="ru-RU" dirty="0"/>
              <a:t> </a:t>
            </a:r>
            <a:r>
              <a:rPr lang="ru-RU" dirty="0" err="1"/>
              <a:t>адаптуватися</a:t>
            </a:r>
            <a:r>
              <a:rPr lang="ru-RU" dirty="0"/>
              <a:t> до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життєвої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; 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3339611" cy="464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81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4474840" cy="621330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- </a:t>
            </a:r>
            <a:r>
              <a:rPr lang="ru-RU" dirty="0" err="1"/>
              <a:t>спеціальна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– </a:t>
            </a:r>
            <a:r>
              <a:rPr lang="ru-RU" dirty="0" err="1"/>
              <a:t>програми</a:t>
            </a:r>
            <a:r>
              <a:rPr lang="ru-RU" dirty="0"/>
              <a:t> й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потрібна</a:t>
            </a:r>
            <a:r>
              <a:rPr lang="ru-RU" dirty="0"/>
              <a:t> </a:t>
            </a:r>
            <a:r>
              <a:rPr lang="ru-RU" dirty="0" err="1"/>
              <a:t>соціальна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. </a:t>
            </a:r>
            <a:r>
              <a:rPr lang="ru-RU" dirty="0" err="1"/>
              <a:t>Освітні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для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розробляти</a:t>
            </a:r>
            <a:r>
              <a:rPr lang="ru-RU" dirty="0"/>
              <a:t> й </a:t>
            </a:r>
            <a:r>
              <a:rPr lang="ru-RU" dirty="0" err="1"/>
              <a:t>реалізовувати</a:t>
            </a:r>
            <a:r>
              <a:rPr lang="ru-RU" dirty="0"/>
              <a:t>, </a:t>
            </a:r>
            <a:r>
              <a:rPr lang="ru-RU" dirty="0" err="1"/>
              <a:t>виходячи</a:t>
            </a:r>
            <a:r>
              <a:rPr lang="ru-RU" dirty="0"/>
              <a:t> з таких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адресність</a:t>
            </a:r>
            <a:r>
              <a:rPr lang="ru-RU" dirty="0"/>
              <a:t> –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освітніх</a:t>
            </a:r>
            <a:r>
              <a:rPr lang="ru-RU" dirty="0"/>
              <a:t> потреб </a:t>
            </a:r>
            <a:r>
              <a:rPr lang="ru-RU" dirty="0" err="1"/>
              <a:t>дорослого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доступність</a:t>
            </a:r>
            <a:r>
              <a:rPr lang="ru-RU" dirty="0"/>
              <a:t> –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можливостей</a:t>
            </a:r>
            <a:r>
              <a:rPr lang="ru-RU" dirty="0"/>
              <a:t> того,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навчається</a:t>
            </a:r>
            <a:r>
              <a:rPr lang="ru-RU" dirty="0"/>
              <a:t>, </a:t>
            </a:r>
            <a:r>
              <a:rPr lang="ru-RU" dirty="0" err="1"/>
              <a:t>засвоїти</a:t>
            </a:r>
            <a:r>
              <a:rPr lang="ru-RU" dirty="0"/>
              <a:t> </a:t>
            </a:r>
            <a:r>
              <a:rPr lang="ru-RU" dirty="0" err="1"/>
              <a:t>передбачений</a:t>
            </a:r>
            <a:r>
              <a:rPr lang="ru-RU" dirty="0"/>
              <a:t> </a:t>
            </a:r>
            <a:r>
              <a:rPr lang="ru-RU" dirty="0" err="1"/>
              <a:t>даною</a:t>
            </a:r>
            <a:r>
              <a:rPr lang="ru-RU" dirty="0"/>
              <a:t> </a:t>
            </a:r>
            <a:r>
              <a:rPr lang="ru-RU" dirty="0" err="1"/>
              <a:t>програмою</a:t>
            </a:r>
            <a:r>
              <a:rPr lang="ru-RU" dirty="0"/>
              <a:t> 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;</a:t>
            </a:r>
          </a:p>
          <a:p>
            <a:pPr algn="just"/>
            <a:r>
              <a:rPr lang="ru-RU" dirty="0"/>
              <a:t>&gt; </a:t>
            </a:r>
            <a:r>
              <a:rPr lang="ru-RU" dirty="0" err="1"/>
              <a:t>індивідуалізація</a:t>
            </a:r>
            <a:r>
              <a:rPr lang="ru-RU" dirty="0"/>
              <a:t> –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змісту</a:t>
            </a:r>
            <a:r>
              <a:rPr lang="ru-RU" dirty="0"/>
              <a:t>, форм і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реального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навчаються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442883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5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>
                <a:solidFill>
                  <a:schemeClr val="bg2"/>
                </a:solidFill>
              </a:rPr>
              <a:t>Основна</a:t>
            </a:r>
            <a:r>
              <a:rPr lang="ru-RU" b="1" u="sng" dirty="0">
                <a:solidFill>
                  <a:schemeClr val="bg2"/>
                </a:solidFill>
              </a:rPr>
              <a:t> мета </a:t>
            </a:r>
            <a:r>
              <a:rPr lang="ru-RU" b="1" u="sng" dirty="0" err="1">
                <a:solidFill>
                  <a:schemeClr val="bg2"/>
                </a:solidFill>
              </a:rPr>
              <a:t>освіти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 в </a:t>
            </a:r>
            <a:r>
              <a:rPr lang="ru-RU" b="1" u="sng" dirty="0" err="1">
                <a:solidFill>
                  <a:schemeClr val="bg2"/>
                </a:solidFill>
              </a:rPr>
              <a:t>Україні</a:t>
            </a:r>
            <a:r>
              <a:rPr lang="ru-RU" b="1" u="sng" dirty="0">
                <a:solidFill>
                  <a:schemeClr val="bg2"/>
                </a:solidFill>
              </a:rPr>
              <a:t> та </a:t>
            </a:r>
            <a:r>
              <a:rPr lang="ru-RU" b="1" u="sng" dirty="0" err="1">
                <a:solidFill>
                  <a:schemeClr val="bg2"/>
                </a:solidFill>
              </a:rPr>
              <a:t>країнах</a:t>
            </a:r>
            <a:r>
              <a:rPr lang="ru-RU" b="1" u="sng" dirty="0">
                <a:solidFill>
                  <a:schemeClr val="bg2"/>
                </a:solidFill>
              </a:rPr>
              <a:t> ЄС.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/>
              <a:t>Головною метою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є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, яка </a:t>
            </a:r>
            <a:r>
              <a:rPr lang="ru-RU" dirty="0" err="1"/>
              <a:t>спроможна</a:t>
            </a:r>
            <a:r>
              <a:rPr lang="ru-RU" dirty="0"/>
              <a:t> активно й компетентно </a:t>
            </a:r>
            <a:r>
              <a:rPr lang="ru-RU" dirty="0" err="1"/>
              <a:t>брати</a:t>
            </a:r>
            <a:r>
              <a:rPr lang="ru-RU" dirty="0"/>
              <a:t> участь у </a:t>
            </a:r>
            <a:r>
              <a:rPr lang="ru-RU" dirty="0" err="1"/>
              <a:t>всіх</a:t>
            </a:r>
            <a:r>
              <a:rPr lang="ru-RU" dirty="0"/>
              <a:t> сферах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соціально-економічних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одержує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статус,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вона буде </a:t>
            </a:r>
            <a:r>
              <a:rPr lang="ru-RU" dirty="0" err="1"/>
              <a:t>сприяти</a:t>
            </a:r>
            <a:r>
              <a:rPr lang="ru-RU" dirty="0"/>
              <a:t> </a:t>
            </a:r>
            <a:r>
              <a:rPr lang="ru-RU" dirty="0" err="1"/>
              <a:t>формуванню</a:t>
            </a:r>
            <a:r>
              <a:rPr lang="ru-RU" dirty="0"/>
              <a:t> </a:t>
            </a:r>
            <a:r>
              <a:rPr lang="ru-RU" dirty="0" err="1"/>
              <a:t>пріоритету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37112"/>
            <a:ext cx="4392488" cy="219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332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>
                <a:solidFill>
                  <a:schemeClr val="bg2"/>
                </a:solidFill>
              </a:rPr>
              <a:t>Неперервна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освіта</a:t>
            </a:r>
            <a:r>
              <a:rPr lang="ru-RU" b="1" u="sng" dirty="0">
                <a:solidFill>
                  <a:schemeClr val="bg2"/>
                </a:solidFill>
              </a:rPr>
              <a:t> в </a:t>
            </a:r>
            <a:r>
              <a:rPr lang="ru-RU" b="1" u="sng" dirty="0" err="1">
                <a:solidFill>
                  <a:schemeClr val="bg2"/>
                </a:solidFill>
              </a:rPr>
              <a:t>розвитку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освіти</a:t>
            </a:r>
            <a:r>
              <a:rPr lang="ru-RU" b="1" u="sng" dirty="0">
                <a:solidFill>
                  <a:schemeClr val="bg2"/>
                </a:solidFill>
              </a:rPr>
              <a:t> </a:t>
            </a:r>
            <a:r>
              <a:rPr lang="ru-RU" b="1" u="sng" dirty="0" err="1">
                <a:solidFill>
                  <a:schemeClr val="bg2"/>
                </a:solidFill>
              </a:rPr>
              <a:t>дорослих</a:t>
            </a:r>
            <a:r>
              <a:rPr lang="ru-RU" b="1" u="sng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err="1"/>
              <a:t>Приорітетне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, як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в </a:t>
            </a:r>
            <a:r>
              <a:rPr lang="ru-RU" dirty="0" err="1"/>
              <a:t>матеріалах</a:t>
            </a:r>
            <a:r>
              <a:rPr lang="ru-RU" dirty="0"/>
              <a:t> ЮНЕСКО, –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комплексом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вмінь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активного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Йдеться</a:t>
            </a:r>
            <a:r>
              <a:rPr lang="ru-RU" dirty="0"/>
              <a:t> про </a:t>
            </a:r>
            <a:r>
              <a:rPr lang="ru-RU" dirty="0" err="1"/>
              <a:t>довічний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як </a:t>
            </a:r>
            <a:r>
              <a:rPr lang="ru-RU" dirty="0" err="1"/>
              <a:t>працівника</a:t>
            </a:r>
            <a:r>
              <a:rPr lang="ru-RU" dirty="0"/>
              <a:t>, </a:t>
            </a:r>
            <a:r>
              <a:rPr lang="ru-RU" dirty="0" err="1"/>
              <a:t>громадянина</a:t>
            </a:r>
            <a:r>
              <a:rPr lang="ru-RU" dirty="0"/>
              <a:t>, </a:t>
            </a:r>
            <a:r>
              <a:rPr lang="ru-RU" dirty="0" err="1"/>
              <a:t>особистості</a:t>
            </a:r>
            <a:r>
              <a:rPr lang="ru-RU" dirty="0"/>
              <a:t>, </a:t>
            </a:r>
            <a:r>
              <a:rPr lang="ru-RU" dirty="0" err="1"/>
              <a:t>індивідуальності</a:t>
            </a:r>
            <a:r>
              <a:rPr lang="ru-RU" dirty="0"/>
              <a:t>. </a:t>
            </a:r>
            <a:r>
              <a:rPr lang="ru-RU" dirty="0" err="1"/>
              <a:t>Освіта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супроводжує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в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– </a:t>
            </a:r>
            <a:r>
              <a:rPr lang="ru-RU" dirty="0" err="1"/>
              <a:t>довічна</a:t>
            </a:r>
            <a:r>
              <a:rPr lang="ru-RU" dirty="0"/>
              <a:t>, перманентна,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відновлюється</a:t>
            </a:r>
            <a:r>
              <a:rPr lang="ru-RU" dirty="0"/>
              <a:t>, </a:t>
            </a:r>
            <a:r>
              <a:rPr lang="ru-RU" dirty="0" err="1"/>
              <a:t>неперервна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338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pPr algn="just"/>
            <a:r>
              <a:rPr lang="ru-RU" dirty="0"/>
              <a:t>В </a:t>
            </a:r>
            <a:r>
              <a:rPr lang="ru-RU" dirty="0" err="1"/>
              <a:t>європейських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склалася</a:t>
            </a:r>
            <a:r>
              <a:rPr lang="ru-RU" dirty="0"/>
              <a:t>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спільність</a:t>
            </a:r>
            <a:r>
              <a:rPr lang="ru-RU" dirty="0"/>
              <a:t> </a:t>
            </a:r>
            <a:r>
              <a:rPr lang="ru-RU" dirty="0" err="1"/>
              <a:t>поглядів</a:t>
            </a:r>
            <a:r>
              <a:rPr lang="ru-RU" dirty="0"/>
              <a:t> на роль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у </a:t>
            </a:r>
            <a:r>
              <a:rPr lang="ru-RU" dirty="0" err="1"/>
              <a:t>досягненні</a:t>
            </a:r>
            <a:r>
              <a:rPr lang="ru-RU" dirty="0"/>
              <a:t> </a:t>
            </a:r>
            <a:r>
              <a:rPr lang="ru-RU" dirty="0" err="1"/>
              <a:t>прогресу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 й </a:t>
            </a:r>
            <a:r>
              <a:rPr lang="ru-RU" dirty="0" err="1"/>
              <a:t>суспільства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знайшло</a:t>
            </a:r>
            <a:r>
              <a:rPr lang="ru-RU" dirty="0"/>
              <a:t> </a:t>
            </a:r>
            <a:r>
              <a:rPr lang="ru-RU" dirty="0" err="1"/>
              <a:t>відображення</a:t>
            </a:r>
            <a:r>
              <a:rPr lang="ru-RU" dirty="0"/>
              <a:t> в </a:t>
            </a:r>
            <a:r>
              <a:rPr lang="ru-RU" dirty="0" err="1"/>
              <a:t>педалюванні</a:t>
            </a:r>
            <a:r>
              <a:rPr lang="ru-RU" dirty="0"/>
              <a:t> практично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країнами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 </a:t>
            </a:r>
            <a:r>
              <a:rPr lang="ru-RU" dirty="0" err="1"/>
              <a:t>неперервної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94989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441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pPr algn="just"/>
            <a:r>
              <a:rPr lang="ru-RU" dirty="0" err="1"/>
              <a:t>Неперервна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/ </a:t>
            </a:r>
            <a:r>
              <a:rPr lang="ru-RU" dirty="0" err="1"/>
              <a:t>навчання</a:t>
            </a:r>
            <a:r>
              <a:rPr lang="ru-RU" dirty="0"/>
              <a:t> – </a:t>
            </a:r>
            <a:r>
              <a:rPr lang="ru-RU" dirty="0" err="1"/>
              <a:t>Лінійний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: </a:t>
            </a:r>
            <a:r>
              <a:rPr lang="ru-RU" dirty="0" err="1"/>
              <a:t>прирощення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/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починаючи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дошкільної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– </a:t>
            </a:r>
            <a:r>
              <a:rPr lang="ru-RU" dirty="0" err="1"/>
              <a:t>прирощення</a:t>
            </a:r>
            <a:r>
              <a:rPr lang="ru-RU" dirty="0"/>
              <a:t> </a:t>
            </a:r>
            <a:r>
              <a:rPr lang="ru-RU" dirty="0" err="1"/>
              <a:t>поступається</a:t>
            </a:r>
            <a:r>
              <a:rPr lang="ru-RU" dirty="0"/>
              <a:t> </a:t>
            </a:r>
            <a:r>
              <a:rPr lang="ru-RU" dirty="0" err="1"/>
              <a:t>місцем</a:t>
            </a:r>
            <a:r>
              <a:rPr lang="ru-RU" dirty="0"/>
              <a:t> </a:t>
            </a:r>
            <a:r>
              <a:rPr lang="ru-RU" dirty="0" err="1"/>
              <a:t>взаємодії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знаннями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здобуті</a:t>
            </a:r>
            <a:r>
              <a:rPr lang="ru-RU" dirty="0"/>
              <a:t> на </a:t>
            </a:r>
            <a:r>
              <a:rPr lang="ru-RU" dirty="0" err="1"/>
              <a:t>початкових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і </a:t>
            </a:r>
            <a:r>
              <a:rPr lang="ru-RU" dirty="0" err="1"/>
              <a:t>знаннями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здобуті</a:t>
            </a:r>
            <a:r>
              <a:rPr lang="ru-RU" dirty="0"/>
              <a:t> на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етапах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теоретичними</a:t>
            </a:r>
            <a:r>
              <a:rPr lang="ru-RU" dirty="0"/>
              <a:t> і </a:t>
            </a:r>
            <a:r>
              <a:rPr lang="ru-RU" dirty="0" err="1"/>
              <a:t>практичними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5064"/>
            <a:ext cx="540492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215928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145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algn="just"/>
            <a:r>
              <a:rPr lang="ru-RU" dirty="0" err="1"/>
              <a:t>Ці</a:t>
            </a:r>
            <a:r>
              <a:rPr lang="ru-RU" dirty="0"/>
              <a:t> два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собою. При </a:t>
            </a:r>
            <a:r>
              <a:rPr lang="ru-RU" dirty="0" err="1"/>
              <a:t>неперервній</a:t>
            </a:r>
            <a:r>
              <a:rPr lang="ru-RU" dirty="0"/>
              <a:t> </a:t>
            </a:r>
            <a:r>
              <a:rPr lang="ru-RU" dirty="0" err="1"/>
              <a:t>освіті</a:t>
            </a:r>
            <a:r>
              <a:rPr lang="ru-RU" dirty="0"/>
              <a:t> </a:t>
            </a:r>
            <a:r>
              <a:rPr lang="ru-RU" dirty="0" err="1"/>
              <a:t>здобуття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без </a:t>
            </a:r>
            <a:r>
              <a:rPr lang="ru-RU" dirty="0" err="1"/>
              <a:t>врахування</a:t>
            </a:r>
            <a:r>
              <a:rPr lang="ru-RU" dirty="0"/>
              <a:t> практичного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упродовж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компетентності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засвоєні</a:t>
            </a:r>
            <a:r>
              <a:rPr lang="ru-RU" dirty="0"/>
              <a:t> у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 (на </a:t>
            </a:r>
            <a:r>
              <a:rPr lang="ru-RU" dirty="0" err="1"/>
              <a:t>робочому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, </a:t>
            </a:r>
            <a:r>
              <a:rPr lang="ru-RU" dirty="0" err="1"/>
              <a:t>вдома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відповідному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підтверджує</a:t>
            </a:r>
            <a:r>
              <a:rPr lang="ru-RU" dirty="0"/>
              <a:t> </a:t>
            </a:r>
            <a:r>
              <a:rPr lang="ru-RU" dirty="0" err="1"/>
              <a:t>компетентність</a:t>
            </a:r>
            <a:r>
              <a:rPr lang="ru-RU" dirty="0"/>
              <a:t>, а в </a:t>
            </a:r>
            <a:r>
              <a:rPr lang="ru-RU" dirty="0" err="1"/>
              <a:t>подальшому</a:t>
            </a:r>
            <a:r>
              <a:rPr lang="ru-RU" dirty="0"/>
              <a:t> –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практичне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01334"/>
            <a:ext cx="4104456" cy="273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51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інтернаціоналізується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дитячо-юнацька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певній</a:t>
            </a:r>
            <a:r>
              <a:rPr lang="ru-RU" dirty="0"/>
              <a:t> </a:t>
            </a:r>
            <a:r>
              <a:rPr lang="ru-RU" dirty="0" err="1"/>
              <a:t>подібності</a:t>
            </a:r>
            <a:r>
              <a:rPr lang="ru-RU" dirty="0"/>
              <a:t> </a:t>
            </a:r>
            <a:r>
              <a:rPr lang="ru-RU" dirty="0" err="1"/>
              <a:t>соціально-економічних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технологічно</a:t>
            </a:r>
            <a:r>
              <a:rPr lang="ru-RU" dirty="0"/>
              <a:t> </a:t>
            </a:r>
            <a:r>
              <a:rPr lang="ru-RU" dirty="0" err="1"/>
              <a:t>розвинених</a:t>
            </a:r>
            <a:r>
              <a:rPr lang="ru-RU" dirty="0"/>
              <a:t> </a:t>
            </a:r>
            <a:r>
              <a:rPr lang="ru-RU" dirty="0" err="1"/>
              <a:t>країнах</a:t>
            </a:r>
            <a:r>
              <a:rPr lang="ru-RU" dirty="0"/>
              <a:t>.</a:t>
            </a:r>
          </a:p>
          <a:p>
            <a:pPr algn="just"/>
            <a:r>
              <a:rPr lang="ru-RU" dirty="0" err="1"/>
              <a:t>Освіта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набула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не </a:t>
            </a:r>
            <a:r>
              <a:rPr lang="ru-RU" dirty="0" err="1"/>
              <a:t>пов'язують</a:t>
            </a:r>
            <a:r>
              <a:rPr lang="ru-RU" dirty="0"/>
              <a:t> з </a:t>
            </a:r>
            <a:r>
              <a:rPr lang="ru-RU" dirty="0" err="1"/>
              <a:t>ліквідацією</a:t>
            </a:r>
            <a:r>
              <a:rPr lang="ru-RU" dirty="0"/>
              <a:t> </a:t>
            </a:r>
            <a:r>
              <a:rPr lang="ru-RU" dirty="0" err="1"/>
              <a:t>неписьменності</a:t>
            </a:r>
            <a:r>
              <a:rPr lang="ru-RU" dirty="0"/>
              <a:t>, </a:t>
            </a:r>
            <a:r>
              <a:rPr lang="ru-RU" dirty="0" err="1"/>
              <a:t>вечірніми</a:t>
            </a:r>
            <a:r>
              <a:rPr lang="ru-RU" dirty="0"/>
              <a:t> і </a:t>
            </a:r>
            <a:r>
              <a:rPr lang="ru-RU" dirty="0" err="1"/>
              <a:t>заочними</a:t>
            </a:r>
            <a:r>
              <a:rPr lang="ru-RU" dirty="0"/>
              <a:t> формами </a:t>
            </a:r>
            <a:r>
              <a:rPr lang="ru-RU" dirty="0" err="1"/>
              <a:t>навчання</a:t>
            </a:r>
            <a:r>
              <a:rPr lang="ru-RU" dirty="0"/>
              <a:t> в </a:t>
            </a:r>
            <a:r>
              <a:rPr lang="ru-RU" dirty="0" err="1"/>
              <a:t>установах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й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кваліфікованого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40" y="5157192"/>
            <a:ext cx="3048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421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37444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За </a:t>
            </a:r>
            <a:r>
              <a:rPr lang="ru-RU" dirty="0" err="1"/>
              <a:t>розрахунками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потенційний</a:t>
            </a:r>
            <a:r>
              <a:rPr lang="ru-RU" dirty="0"/>
              <a:t> контингент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у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становить </a:t>
            </a:r>
            <a:r>
              <a:rPr lang="ru-RU" dirty="0" err="1"/>
              <a:t>майже</a:t>
            </a:r>
            <a:r>
              <a:rPr lang="ru-RU" dirty="0"/>
              <a:t> 73%. </a:t>
            </a:r>
            <a:r>
              <a:rPr lang="ru-RU" dirty="0" err="1"/>
              <a:t>Специфіка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контингентом є особи </a:t>
            </a:r>
            <a:r>
              <a:rPr lang="ru-RU" dirty="0" err="1"/>
              <a:t>дієздатного</a:t>
            </a:r>
            <a:r>
              <a:rPr lang="ru-RU" dirty="0"/>
              <a:t> </a:t>
            </a:r>
            <a:r>
              <a:rPr lang="ru-RU" dirty="0" err="1"/>
              <a:t>віку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поєднують</a:t>
            </a:r>
            <a:r>
              <a:rPr lang="ru-RU" dirty="0"/>
              <a:t> </a:t>
            </a:r>
            <a:r>
              <a:rPr lang="ru-RU" dirty="0" err="1"/>
              <a:t>навчальну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з </a:t>
            </a:r>
            <a:r>
              <a:rPr lang="ru-RU" dirty="0" err="1"/>
              <a:t>особистою</a:t>
            </a:r>
            <a:r>
              <a:rPr lang="ru-RU" dirty="0"/>
              <a:t> </a:t>
            </a:r>
            <a:r>
              <a:rPr lang="ru-RU" dirty="0" err="1"/>
              <a:t>участю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галузях</a:t>
            </a:r>
            <a:r>
              <a:rPr lang="ru-RU" dirty="0"/>
              <a:t> практичного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r>
              <a:rPr lang="ru-RU" dirty="0" err="1"/>
              <a:t>Сказане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 </a:t>
            </a:r>
            <a:r>
              <a:rPr lang="ru-RU" dirty="0" err="1"/>
              <a:t>освіту</a:t>
            </a:r>
            <a:r>
              <a:rPr lang="ru-RU" dirty="0"/>
              <a:t> </a:t>
            </a:r>
            <a:r>
              <a:rPr lang="ru-RU" dirty="0" err="1"/>
              <a:t>дорослих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переносити</a:t>
            </a:r>
            <a:r>
              <a:rPr lang="ru-RU" dirty="0"/>
              <a:t> </a:t>
            </a:r>
            <a:r>
              <a:rPr lang="ru-RU" dirty="0" err="1"/>
              <a:t>постулати</a:t>
            </a:r>
            <a:r>
              <a:rPr lang="ru-RU" dirty="0"/>
              <a:t> </a:t>
            </a:r>
            <a:r>
              <a:rPr lang="ru-RU" dirty="0" err="1"/>
              <a:t>педагогічної</a:t>
            </a:r>
            <a:r>
              <a:rPr lang="ru-RU" dirty="0"/>
              <a:t> </a:t>
            </a:r>
            <a:r>
              <a:rPr lang="ru-RU" dirty="0" err="1"/>
              <a:t>теорії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й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підростаючого</a:t>
            </a:r>
            <a:r>
              <a:rPr lang="ru-RU" dirty="0"/>
              <a:t> </a:t>
            </a:r>
            <a:r>
              <a:rPr lang="ru-RU" dirty="0" err="1"/>
              <a:t>покоління</a:t>
            </a:r>
            <a:r>
              <a:rPr lang="ru-RU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95707"/>
            <a:ext cx="3528392" cy="264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28334"/>
            <a:ext cx="3168352" cy="237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584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uk-UA" b="1" dirty="0">
              <a:solidFill>
                <a:schemeClr val="bg2"/>
              </a:solidFill>
            </a:endParaRPr>
          </a:p>
          <a:p>
            <a:pPr algn="ctr">
              <a:buNone/>
            </a:pPr>
            <a:endParaRPr lang="uk-UA" b="1" dirty="0">
              <a:solidFill>
                <a:schemeClr val="bg2"/>
              </a:solidFill>
            </a:endParaRPr>
          </a:p>
          <a:p>
            <a:pPr algn="ctr">
              <a:buNone/>
            </a:pPr>
            <a:r>
              <a:rPr lang="uk-UA" sz="7200" b="1" dirty="0">
                <a:solidFill>
                  <a:schemeClr val="bg2"/>
                </a:solidFill>
              </a:rPr>
              <a:t>Дякую за увагу!</a:t>
            </a:r>
            <a:endParaRPr lang="ru-RU" sz="72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177</TotalTime>
  <Words>990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Мета, пріоритети, принципи та напрями розвитку освіти дорослих</vt:lpstr>
      <vt:lpstr>Тенденція напіврозпаду компетентності спеціалістів різних галузей. </vt:lpstr>
      <vt:lpstr>Презентация PowerPoint</vt:lpstr>
      <vt:lpstr>Презентация PowerPoint</vt:lpstr>
      <vt:lpstr>Презентация PowerPoint</vt:lpstr>
      <vt:lpstr>Освіта дорослих – пріоритетний напрям державної політики країн ЄС. </vt:lpstr>
      <vt:lpstr>Презентация PowerPoint</vt:lpstr>
      <vt:lpstr>Презентация PowerPoint</vt:lpstr>
      <vt:lpstr>Різновиди освіти дорослих в Україні.</vt:lpstr>
      <vt:lpstr>Презентация PowerPoint</vt:lpstr>
      <vt:lpstr>Презентация PowerPoint</vt:lpstr>
      <vt:lpstr>Основна мета освіти дорослих в Україні та країнах ЄС. </vt:lpstr>
      <vt:lpstr>Неперервна освіта в розвитку освіти дорослих.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Мета, пріоритети, принципи та напрями розвитку освіти дорослих</dc:title>
  <dc:creator>AMD</dc:creator>
  <cp:lastModifiedBy>anastasiamalimon1@gmail.com</cp:lastModifiedBy>
  <cp:revision>15</cp:revision>
  <dcterms:created xsi:type="dcterms:W3CDTF">2020-09-26T17:31:04Z</dcterms:created>
  <dcterms:modified xsi:type="dcterms:W3CDTF">2021-10-24T13:48:41Z</dcterms:modified>
</cp:coreProperties>
</file>