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10/24/21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4198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10/24/21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054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10/24/21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328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10/24/21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778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10/24/21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148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10/24/21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21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10/24/21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022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10/24/21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6380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10/24/21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0015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10/24/21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294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10/24/21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7140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10/24/21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188569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10/24/21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2962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10/24/21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6399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10/24/21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2663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10/24/21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2393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10/24/21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274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10/24/21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47291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4" r:id="rId15"/>
    <p:sldLayoutId id="2147483745" r:id="rId16"/>
    <p:sldLayoutId id="2147483746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952096" y="205700"/>
            <a:ext cx="9448800" cy="1825625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err="1"/>
              <a:t>Розвиток</a:t>
            </a:r>
            <a:r>
              <a:rPr lang="ru-RU" sz="5400" b="1" dirty="0"/>
              <a:t> </a:t>
            </a:r>
            <a:r>
              <a:rPr lang="uk-UA" sz="5400" b="1" dirty="0"/>
              <a:t>інклюзивної </a:t>
            </a:r>
            <a:br>
              <a:rPr lang="uk-UA" sz="5400" b="1" dirty="0"/>
            </a:br>
            <a:r>
              <a:rPr lang="uk-UA" sz="5400" b="1" dirty="0"/>
              <a:t>освіти в США</a:t>
            </a:r>
            <a:endParaRPr lang="ru-RU" sz="54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A9ACF9-B92F-43FF-8F6C-438D626ADAB5}"/>
              </a:ext>
            </a:extLst>
          </p:cNvPr>
          <p:cNvSpPr txBox="1"/>
          <p:nvPr/>
        </p:nvSpPr>
        <p:spPr>
          <a:xfrm>
            <a:off x="9484353" y="4826675"/>
            <a:ext cx="270764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/>
              <a:t>Підготували:</a:t>
            </a:r>
          </a:p>
          <a:p>
            <a:pPr algn="ctr"/>
            <a:r>
              <a:rPr lang="uk-UA" dirty="0"/>
              <a:t>Студентки 367(к)групи</a:t>
            </a:r>
          </a:p>
          <a:p>
            <a:pPr algn="ctr"/>
            <a:r>
              <a:rPr lang="uk-UA" dirty="0"/>
              <a:t>Малімон Анастасія</a:t>
            </a:r>
          </a:p>
          <a:p>
            <a:pPr algn="ctr"/>
            <a:r>
              <a:rPr lang="uk-UA" dirty="0"/>
              <a:t>Скрипець Анастасі</a:t>
            </a:r>
          </a:p>
        </p:txBody>
      </p:sp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A276E9C0-CDE3-6E49-B87F-F2DE03B441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8859" y="2073321"/>
            <a:ext cx="6414282" cy="4230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171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9846" y="577306"/>
            <a:ext cx="10836614" cy="533075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uk-UA" sz="2000" dirty="0">
                <a:latin typeface="Bahnschrift SemiBold" panose="020B0502040204020203" pitchFamily="34" charset="0"/>
              </a:rPr>
              <a:t>Законодавчою основою в управлінні освітою США є її Конституція і акти Конгресу, а також конституції і закони різних штатів.</a:t>
            </a:r>
          </a:p>
          <a:p>
            <a:pPr marL="0" indent="0">
              <a:buNone/>
            </a:pPr>
            <a:endParaRPr lang="uk-UA" sz="2000" dirty="0">
              <a:latin typeface="Bahnschrift SemiBold" panose="020B0502040204020203" pitchFamily="34" charset="0"/>
            </a:endParaRPr>
          </a:p>
          <a:p>
            <a:pPr marL="0" indent="0">
              <a:buNone/>
            </a:pPr>
            <a:endParaRPr lang="uk-UA" sz="2000" dirty="0">
              <a:latin typeface="Bahnschrift SemiBold" panose="020B0502040204020203" pitchFamily="34" charset="0"/>
            </a:endParaRPr>
          </a:p>
          <a:p>
            <a:pPr marL="0" indent="0">
              <a:buNone/>
            </a:pPr>
            <a:endParaRPr lang="uk-UA" sz="2000" dirty="0">
              <a:latin typeface="Bahnschrift SemiBold" panose="020B0502040204020203" pitchFamily="34" charset="0"/>
            </a:endParaRPr>
          </a:p>
          <a:p>
            <a:pPr marL="0" indent="0">
              <a:buNone/>
            </a:pPr>
            <a:endParaRPr lang="uk-UA" sz="2000" dirty="0">
              <a:latin typeface="Bahnschrift SemiBold" panose="020B0502040204020203" pitchFamily="34" charset="0"/>
            </a:endParaRPr>
          </a:p>
          <a:p>
            <a:pPr marL="0" indent="0">
              <a:buNone/>
            </a:pPr>
            <a:endParaRPr lang="uk-UA" sz="2000" dirty="0">
              <a:latin typeface="Bahnschrift SemiBold" panose="020B0502040204020203" pitchFamily="34" charset="0"/>
            </a:endParaRPr>
          </a:p>
          <a:p>
            <a:pPr marL="0" indent="0">
              <a:buNone/>
            </a:pPr>
            <a:endParaRPr lang="uk-UA" sz="2000" dirty="0">
              <a:latin typeface="Bahnschrift SemiBold" panose="020B0502040204020203" pitchFamily="34" charset="0"/>
            </a:endParaRPr>
          </a:p>
          <a:p>
            <a:pPr marL="0" indent="0">
              <a:buNone/>
            </a:pPr>
            <a:endParaRPr lang="uk-UA" sz="2000" dirty="0">
              <a:latin typeface="Bahnschrift SemiBold" panose="020B0502040204020203" pitchFamily="34" charset="0"/>
            </a:endParaRPr>
          </a:p>
          <a:p>
            <a:pPr marL="0" indent="0">
              <a:buNone/>
            </a:pPr>
            <a:endParaRPr lang="uk-UA" sz="2000" dirty="0">
              <a:latin typeface="Bahnschrift SemiBold" panose="020B0502040204020203" pitchFamily="34" charset="0"/>
            </a:endParaRPr>
          </a:p>
          <a:p>
            <a:pPr marL="0" indent="0">
              <a:buNone/>
            </a:pPr>
            <a:endParaRPr lang="uk-UA" sz="2000" dirty="0">
              <a:latin typeface="Bahnschrift SemiBold" panose="020B0502040204020203" pitchFamily="34" charset="0"/>
            </a:endParaRPr>
          </a:p>
          <a:p>
            <a:pPr marL="0" indent="0">
              <a:buNone/>
            </a:pPr>
            <a:endParaRPr lang="uk-UA" sz="2000" dirty="0">
              <a:latin typeface="Bahnschrift SemiBold" panose="020B0502040204020203" pitchFamily="34" charset="0"/>
            </a:endParaRPr>
          </a:p>
          <a:p>
            <a:pPr marL="0" indent="0">
              <a:buNone/>
            </a:pPr>
            <a:r>
              <a:rPr lang="uk-UA" sz="2000" dirty="0">
                <a:latin typeface="Bahnschrift SemiBold" panose="020B0502040204020203" pitchFamily="34" charset="0"/>
              </a:rPr>
              <a:t> Основні питання організування освіти та діяльності органів управління регулює законодавство окремих штатів. У контексті цих законів здійснюється освітня політика штату, задовольняються потреби різних рівнів освіти.</a:t>
            </a:r>
            <a:endParaRPr lang="ru-RU" sz="2000" dirty="0">
              <a:latin typeface="Bahnschrift SemiBold" panose="020B0502040204020203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846" y="1406523"/>
            <a:ext cx="4962588" cy="307060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9568" y="1406523"/>
            <a:ext cx="4517750" cy="3006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566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69122" y="1420089"/>
            <a:ext cx="9905998" cy="312420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2800" dirty="0"/>
              <a:t>Аналіз нормативно-правової бази США здійснювали за двома основними напрямами</a:t>
            </a:r>
            <a:r>
              <a:rPr lang="en-US" sz="2800" dirty="0"/>
              <a:t>: </a:t>
            </a:r>
            <a:endParaRPr lang="ru-RU" sz="2800" dirty="0"/>
          </a:p>
          <a:p>
            <a:pPr marL="457200" indent="-457200">
              <a:buAutoNum type="arabicParenR"/>
            </a:pPr>
            <a:r>
              <a:rPr lang="uk-UA" sz="2800" b="1" dirty="0"/>
              <a:t>Федеральні закони </a:t>
            </a:r>
            <a:r>
              <a:rPr lang="uk-UA" sz="2800" dirty="0"/>
              <a:t>– нормативно-правові документи, які визначають порядок функціонування системи освіти загалом</a:t>
            </a:r>
            <a:r>
              <a:rPr lang="en-US" sz="2800" dirty="0"/>
              <a:t>;</a:t>
            </a:r>
            <a:endParaRPr lang="uk-UA" sz="2800" dirty="0"/>
          </a:p>
          <a:p>
            <a:pPr marL="0" indent="0">
              <a:buNone/>
            </a:pPr>
            <a:r>
              <a:rPr lang="uk-UA" sz="2800" b="1" dirty="0"/>
              <a:t>2)</a:t>
            </a:r>
            <a:r>
              <a:rPr lang="en-US" sz="2800" b="1" dirty="0"/>
              <a:t> </a:t>
            </a:r>
            <a:r>
              <a:rPr lang="uk-UA" sz="2800" b="1" dirty="0"/>
              <a:t> </a:t>
            </a:r>
            <a:r>
              <a:rPr lang="ru-RU" sz="2800" b="1" dirty="0" err="1"/>
              <a:t>Державн</a:t>
            </a:r>
            <a:r>
              <a:rPr lang="uk-UA" sz="2800" b="1" dirty="0"/>
              <a:t>і акти </a:t>
            </a:r>
            <a:r>
              <a:rPr lang="uk-UA" sz="2800" dirty="0"/>
              <a:t>– правові документи, які приймає орган законодавчої влади штату. Вони регламентують функціонування освітніх закладів та розвиток освітньої галузі в окремих штатах.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29013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6364" y="290945"/>
            <a:ext cx="11637819" cy="55813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dirty="0"/>
              <a:t>В процесі розвитку інклюзивної освіти США було підписано такі </a:t>
            </a:r>
            <a:r>
              <a:rPr lang="uk-UA" b="1" dirty="0"/>
              <a:t>міжнародні правові документи</a:t>
            </a:r>
            <a:r>
              <a:rPr lang="en-US" dirty="0"/>
              <a:t>:</a:t>
            </a:r>
          </a:p>
          <a:p>
            <a:pPr>
              <a:buFontTx/>
              <a:buChar char="-"/>
            </a:pPr>
            <a:r>
              <a:rPr lang="en-US" dirty="0"/>
              <a:t> </a:t>
            </a:r>
            <a:r>
              <a:rPr lang="en-US" b="1" dirty="0"/>
              <a:t>1948</a:t>
            </a:r>
            <a:r>
              <a:rPr lang="uk-UA" b="1" dirty="0"/>
              <a:t> </a:t>
            </a:r>
            <a:r>
              <a:rPr lang="en-US" b="1" dirty="0"/>
              <a:t>– </a:t>
            </a:r>
            <a:r>
              <a:rPr lang="ru-RU" b="1" dirty="0" err="1"/>
              <a:t>Загальна</a:t>
            </a:r>
            <a:r>
              <a:rPr lang="ru-RU" b="1" dirty="0"/>
              <a:t> </a:t>
            </a:r>
            <a:r>
              <a:rPr lang="ru-RU" b="1" dirty="0" err="1"/>
              <a:t>декларац</a:t>
            </a:r>
            <a:r>
              <a:rPr lang="uk-UA" b="1" dirty="0" err="1"/>
              <a:t>ія</a:t>
            </a:r>
            <a:r>
              <a:rPr lang="uk-UA" b="1" dirty="0"/>
              <a:t> прав людини</a:t>
            </a:r>
            <a:r>
              <a:rPr lang="en-US" b="1" dirty="0"/>
              <a:t>;</a:t>
            </a:r>
          </a:p>
          <a:p>
            <a:pPr>
              <a:buFontTx/>
              <a:buChar char="-"/>
            </a:pPr>
            <a:r>
              <a:rPr lang="en-US" b="1" dirty="0"/>
              <a:t> 1959 – </a:t>
            </a:r>
            <a:r>
              <a:rPr lang="ru-RU" b="1" dirty="0" err="1"/>
              <a:t>Декларац</a:t>
            </a:r>
            <a:r>
              <a:rPr lang="uk-UA" b="1" dirty="0" err="1"/>
              <a:t>ія</a:t>
            </a:r>
            <a:r>
              <a:rPr lang="uk-UA" b="1" dirty="0"/>
              <a:t> про права дитини</a:t>
            </a:r>
            <a:r>
              <a:rPr lang="en-US" b="1" dirty="0"/>
              <a:t>;</a:t>
            </a:r>
          </a:p>
          <a:p>
            <a:pPr>
              <a:buFontTx/>
              <a:buChar char="-"/>
            </a:pPr>
            <a:r>
              <a:rPr lang="en-US" b="1" dirty="0"/>
              <a:t> 1960 – </a:t>
            </a:r>
            <a:r>
              <a:rPr lang="ru-RU" b="1" dirty="0" err="1"/>
              <a:t>Конвенц</a:t>
            </a:r>
            <a:r>
              <a:rPr lang="uk-UA" b="1" dirty="0" err="1"/>
              <a:t>ія</a:t>
            </a:r>
            <a:r>
              <a:rPr lang="uk-UA" b="1" dirty="0"/>
              <a:t> про боротьбу з дискримінацією в галузі освіти</a:t>
            </a:r>
            <a:r>
              <a:rPr lang="en-US" b="1" dirty="0"/>
              <a:t>;</a:t>
            </a:r>
          </a:p>
          <a:p>
            <a:pPr>
              <a:buFontTx/>
              <a:buChar char="-"/>
            </a:pPr>
            <a:r>
              <a:rPr lang="en-US" b="1" dirty="0"/>
              <a:t> 1971 – </a:t>
            </a:r>
            <a:r>
              <a:rPr lang="uk-UA" b="1" dirty="0"/>
              <a:t>Декларація про права розумово відсталих осіб</a:t>
            </a:r>
            <a:r>
              <a:rPr lang="en-US" b="1" dirty="0"/>
              <a:t>;</a:t>
            </a:r>
            <a:endParaRPr lang="uk-UA" b="1" dirty="0"/>
          </a:p>
          <a:p>
            <a:pPr>
              <a:buFontTx/>
              <a:buChar char="-"/>
            </a:pPr>
            <a:r>
              <a:rPr lang="uk-UA" b="1" dirty="0"/>
              <a:t> 1972 – Конвенція ООН про права дитини</a:t>
            </a:r>
            <a:r>
              <a:rPr lang="en-US" b="1" dirty="0"/>
              <a:t>;</a:t>
            </a:r>
            <a:endParaRPr lang="uk-UA" b="1" dirty="0"/>
          </a:p>
          <a:p>
            <a:pPr>
              <a:buFontTx/>
              <a:buChar char="-"/>
            </a:pPr>
            <a:r>
              <a:rPr lang="uk-UA" b="1" dirty="0"/>
              <a:t> 1975 – Декларація про права інвалідів</a:t>
            </a:r>
            <a:r>
              <a:rPr lang="en-US" b="1" dirty="0"/>
              <a:t>;</a:t>
            </a:r>
            <a:endParaRPr lang="uk-UA" b="1" dirty="0"/>
          </a:p>
          <a:p>
            <a:pPr>
              <a:buFontTx/>
              <a:buChar char="-"/>
            </a:pPr>
            <a:r>
              <a:rPr lang="uk-UA" b="1" dirty="0"/>
              <a:t> 1987 – Мадридська декларація</a:t>
            </a:r>
            <a:r>
              <a:rPr lang="en-US" b="1" dirty="0"/>
              <a:t>;</a:t>
            </a:r>
            <a:endParaRPr lang="uk-UA" b="1" dirty="0"/>
          </a:p>
          <a:p>
            <a:pPr>
              <a:buFontTx/>
              <a:buChar char="-"/>
            </a:pPr>
            <a:r>
              <a:rPr lang="uk-UA" b="1" dirty="0"/>
              <a:t>1990 – Всесвітня декларація щодо забезпечення виживання, розвитку і захисту дітей</a:t>
            </a:r>
          </a:p>
          <a:p>
            <a:pPr>
              <a:buFontTx/>
              <a:buChar char="-"/>
            </a:pPr>
            <a:r>
              <a:rPr lang="uk-UA" b="1" dirty="0"/>
              <a:t> 1994 – </a:t>
            </a:r>
            <a:r>
              <a:rPr lang="uk-UA" b="1" dirty="0" err="1"/>
              <a:t>Саламанська</a:t>
            </a:r>
            <a:r>
              <a:rPr lang="uk-UA" b="1" dirty="0"/>
              <a:t> декларація</a:t>
            </a:r>
            <a:r>
              <a:rPr lang="en-US" b="1" dirty="0"/>
              <a:t>;</a:t>
            </a:r>
          </a:p>
          <a:p>
            <a:pPr>
              <a:buFontTx/>
              <a:buChar char="-"/>
            </a:pPr>
            <a:r>
              <a:rPr lang="en-US" b="1" dirty="0"/>
              <a:t> 2000 – </a:t>
            </a:r>
            <a:r>
              <a:rPr lang="ru-RU" b="1" dirty="0" err="1"/>
              <a:t>Дакарська</a:t>
            </a:r>
            <a:r>
              <a:rPr lang="ru-RU" b="1" dirty="0"/>
              <a:t> </a:t>
            </a:r>
            <a:r>
              <a:rPr lang="ru-RU" b="1" dirty="0" err="1"/>
              <a:t>декларац</a:t>
            </a:r>
            <a:r>
              <a:rPr lang="uk-UA" b="1" dirty="0" err="1"/>
              <a:t>ія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3699292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4291" y="153225"/>
            <a:ext cx="10777510" cy="3601358"/>
          </a:xfrm>
        </p:spPr>
        <p:txBody>
          <a:bodyPr/>
          <a:lstStyle/>
          <a:p>
            <a:pPr marL="0" indent="0">
              <a:buNone/>
            </a:pP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було</a:t>
            </a:r>
            <a:r>
              <a:rPr lang="ru-RU" dirty="0"/>
              <a:t> створено </a:t>
            </a:r>
            <a:r>
              <a:rPr lang="ru-RU" dirty="0" err="1"/>
              <a:t>масу</a:t>
            </a:r>
            <a:r>
              <a:rPr lang="ru-RU" dirty="0"/>
              <a:t> </a:t>
            </a:r>
            <a:r>
              <a:rPr lang="ru-RU" b="1" dirty="0"/>
              <a:t>орган</a:t>
            </a:r>
            <a:r>
              <a:rPr lang="uk-UA" b="1" dirty="0" err="1"/>
              <a:t>ізацій</a:t>
            </a:r>
            <a:r>
              <a:rPr lang="uk-UA" b="1" dirty="0"/>
              <a:t> </a:t>
            </a:r>
            <a:r>
              <a:rPr lang="uk-UA" dirty="0"/>
              <a:t>в боротьбі за права людей з особливими потребами</a:t>
            </a:r>
            <a:r>
              <a:rPr lang="en-US" dirty="0"/>
              <a:t>: </a:t>
            </a:r>
            <a:r>
              <a:rPr lang="ru-RU" dirty="0" err="1"/>
              <a:t>Американське</a:t>
            </a:r>
            <a:r>
              <a:rPr lang="ru-RU" dirty="0"/>
              <a:t> </a:t>
            </a:r>
            <a:r>
              <a:rPr lang="ru-RU" dirty="0" err="1"/>
              <a:t>товариство</a:t>
            </a:r>
            <a:r>
              <a:rPr lang="ru-RU" dirty="0"/>
              <a:t> </a:t>
            </a:r>
            <a:r>
              <a:rPr lang="ru-RU" dirty="0" err="1"/>
              <a:t>слабочуючих</a:t>
            </a:r>
            <a:r>
              <a:rPr lang="ru-RU" dirty="0"/>
              <a:t> (1919), </a:t>
            </a:r>
            <a:r>
              <a:rPr lang="ru-RU" dirty="0" err="1"/>
              <a:t>Американська</a:t>
            </a:r>
            <a:r>
              <a:rPr lang="ru-RU" dirty="0"/>
              <a:t> </a:t>
            </a:r>
            <a:r>
              <a:rPr lang="ru-RU" dirty="0" err="1"/>
              <a:t>психіатрична</a:t>
            </a:r>
            <a:r>
              <a:rPr lang="ru-RU" dirty="0"/>
              <a:t> </a:t>
            </a:r>
            <a:r>
              <a:rPr lang="ru-RU" dirty="0" err="1"/>
              <a:t>асоціація</a:t>
            </a:r>
            <a:r>
              <a:rPr lang="ru-RU" dirty="0"/>
              <a:t> (1921), </a:t>
            </a:r>
            <a:r>
              <a:rPr lang="ru-RU" dirty="0" err="1"/>
              <a:t>Американський</a:t>
            </a:r>
            <a:r>
              <a:rPr lang="ru-RU" dirty="0"/>
              <a:t> фонд незрячих (1921), </a:t>
            </a:r>
            <a:r>
              <a:rPr lang="ru-RU" dirty="0" err="1"/>
              <a:t>Американська</a:t>
            </a:r>
            <a:r>
              <a:rPr lang="ru-RU" dirty="0"/>
              <a:t> </a:t>
            </a:r>
            <a:r>
              <a:rPr lang="ru-RU" dirty="0" err="1"/>
              <a:t>асоціація</a:t>
            </a:r>
            <a:r>
              <a:rPr lang="ru-RU" dirty="0"/>
              <a:t> </a:t>
            </a:r>
            <a:r>
              <a:rPr lang="ru-RU" dirty="0" err="1"/>
              <a:t>обдарованих</a:t>
            </a:r>
            <a:r>
              <a:rPr lang="ru-RU" dirty="0"/>
              <a:t> </a:t>
            </a:r>
            <a:r>
              <a:rPr lang="ru-RU" dirty="0" err="1"/>
              <a:t>дітей</a:t>
            </a:r>
            <a:r>
              <a:rPr lang="ru-RU" dirty="0"/>
              <a:t> (1946), </a:t>
            </a:r>
            <a:r>
              <a:rPr lang="ru-RU" dirty="0" err="1"/>
              <a:t>Національна</a:t>
            </a:r>
            <a:r>
              <a:rPr lang="ru-RU" dirty="0"/>
              <a:t> </a:t>
            </a:r>
            <a:r>
              <a:rPr lang="ru-RU" dirty="0" err="1"/>
              <a:t>асоціація</a:t>
            </a:r>
            <a:r>
              <a:rPr lang="ru-RU" dirty="0"/>
              <a:t> </a:t>
            </a:r>
            <a:r>
              <a:rPr lang="ru-RU" dirty="0" err="1"/>
              <a:t>розумововідсталих</a:t>
            </a:r>
            <a:r>
              <a:rPr lang="ru-RU" dirty="0"/>
              <a:t> </a:t>
            </a:r>
            <a:r>
              <a:rPr lang="ru-RU" dirty="0" err="1"/>
              <a:t>дітей</a:t>
            </a:r>
            <a:r>
              <a:rPr lang="ru-RU" dirty="0"/>
              <a:t> (1950), </a:t>
            </a:r>
            <a:r>
              <a:rPr lang="ru-RU" dirty="0" err="1"/>
              <a:t>Національна</a:t>
            </a:r>
            <a:r>
              <a:rPr lang="ru-RU" dirty="0"/>
              <a:t> </a:t>
            </a:r>
            <a:r>
              <a:rPr lang="ru-RU" dirty="0" err="1"/>
              <a:t>асоціація</a:t>
            </a:r>
            <a:r>
              <a:rPr lang="ru-RU" dirty="0"/>
              <a:t> </a:t>
            </a:r>
            <a:r>
              <a:rPr lang="ru-RU" dirty="0" err="1"/>
              <a:t>обдарованих</a:t>
            </a:r>
            <a:r>
              <a:rPr lang="ru-RU" dirty="0"/>
              <a:t> </a:t>
            </a:r>
            <a:r>
              <a:rPr lang="ru-RU" dirty="0" err="1"/>
              <a:t>дітей</a:t>
            </a:r>
            <a:r>
              <a:rPr lang="ru-RU" dirty="0"/>
              <a:t> (1954), </a:t>
            </a:r>
            <a:r>
              <a:rPr lang="ru-RU" dirty="0" err="1"/>
              <a:t>Американська</a:t>
            </a:r>
            <a:r>
              <a:rPr lang="ru-RU" dirty="0"/>
              <a:t> </a:t>
            </a:r>
            <a:r>
              <a:rPr lang="ru-RU" dirty="0" err="1"/>
              <a:t>асоціація</a:t>
            </a:r>
            <a:r>
              <a:rPr lang="ru-RU" dirty="0"/>
              <a:t>  </a:t>
            </a:r>
            <a:r>
              <a:rPr lang="ru-RU" dirty="0" err="1"/>
              <a:t>навчання</a:t>
            </a:r>
            <a:r>
              <a:rPr lang="ru-RU" dirty="0"/>
              <a:t> </a:t>
            </a:r>
            <a:r>
              <a:rPr lang="ru-RU" dirty="0" err="1"/>
              <a:t>розсовної</a:t>
            </a:r>
            <a:r>
              <a:rPr lang="ru-RU" dirty="0"/>
              <a:t> </a:t>
            </a:r>
            <a:r>
              <a:rPr lang="ru-RU" dirty="0" err="1"/>
              <a:t>мови</a:t>
            </a:r>
            <a:r>
              <a:rPr lang="ru-RU" dirty="0"/>
              <a:t> </a:t>
            </a:r>
            <a:r>
              <a:rPr lang="ru-RU" dirty="0" err="1"/>
              <a:t>нечуючих</a:t>
            </a:r>
            <a:r>
              <a:rPr lang="ru-RU" dirty="0"/>
              <a:t> (1956) та </a:t>
            </a:r>
            <a:r>
              <a:rPr lang="ru-RU" dirty="0" err="1"/>
              <a:t>Національна</a:t>
            </a:r>
            <a:r>
              <a:rPr lang="ru-RU" dirty="0"/>
              <a:t> </a:t>
            </a:r>
            <a:r>
              <a:rPr lang="ru-RU" dirty="0" err="1"/>
              <a:t>організація</a:t>
            </a:r>
            <a:r>
              <a:rPr lang="ru-RU" dirty="0"/>
              <a:t> </a:t>
            </a:r>
            <a:r>
              <a:rPr lang="ru-RU" dirty="0" err="1"/>
              <a:t>осіб</a:t>
            </a:r>
            <a:r>
              <a:rPr lang="ru-RU" dirty="0"/>
              <a:t> з </a:t>
            </a:r>
            <a:r>
              <a:rPr lang="ru-RU" dirty="0" err="1"/>
              <a:t>особливими</a:t>
            </a:r>
            <a:r>
              <a:rPr lang="ru-RU" dirty="0"/>
              <a:t> потребами (1983).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0495" y="4039716"/>
            <a:ext cx="3983585" cy="265572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0160" y="4078662"/>
            <a:ext cx="3866745" cy="2577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9190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48145" y="928255"/>
            <a:ext cx="10299266" cy="486294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2800" dirty="0"/>
              <a:t>Таким чином аналіз нормативно-правової бази США дозволив нам виділити </a:t>
            </a:r>
            <a:r>
              <a:rPr lang="uk-UA" sz="2800" b="1" dirty="0"/>
              <a:t>найважливіші законодавчі акти</a:t>
            </a:r>
            <a:r>
              <a:rPr lang="uk-UA" sz="2800" dirty="0"/>
              <a:t>, що регулюють питання про дискримінацію осіб з особливими потребами в освіті</a:t>
            </a:r>
            <a:r>
              <a:rPr lang="en-US" sz="2800" dirty="0"/>
              <a:t>:</a:t>
            </a:r>
          </a:p>
          <a:p>
            <a:pPr marL="457200" indent="-457200">
              <a:buAutoNum type="arabicParenR"/>
            </a:pPr>
            <a:r>
              <a:rPr lang="ru-RU" sz="2800" dirty="0"/>
              <a:t>Закон про </a:t>
            </a:r>
            <a:r>
              <a:rPr lang="ru-RU" sz="2800" dirty="0" err="1"/>
              <a:t>реаб</a:t>
            </a:r>
            <a:r>
              <a:rPr lang="uk-UA" sz="2800" dirty="0" err="1"/>
              <a:t>ілітацію</a:t>
            </a:r>
            <a:r>
              <a:rPr lang="en-US" sz="2800" dirty="0"/>
              <a:t>;</a:t>
            </a:r>
            <a:endParaRPr lang="uk-UA" sz="2800" dirty="0"/>
          </a:p>
          <a:p>
            <a:pPr marL="457200" indent="-457200">
              <a:buAutoNum type="arabicParenR"/>
            </a:pPr>
            <a:r>
              <a:rPr lang="uk-UA" sz="2800" dirty="0"/>
              <a:t>Закон про освіту всіх розумово та фізично неповноцінних дітей</a:t>
            </a:r>
            <a:r>
              <a:rPr lang="en-US" sz="2800" dirty="0"/>
              <a:t>;</a:t>
            </a:r>
            <a:endParaRPr lang="uk-UA" sz="2800" dirty="0"/>
          </a:p>
          <a:p>
            <a:pPr marL="457200" indent="-457200">
              <a:buAutoNum type="arabicParenR"/>
            </a:pPr>
            <a:r>
              <a:rPr lang="uk-UA" sz="2800" dirty="0"/>
              <a:t>Закон про американців з особливими потребами</a:t>
            </a:r>
            <a:r>
              <a:rPr lang="en-US" sz="2800" dirty="0"/>
              <a:t>;</a:t>
            </a:r>
            <a:endParaRPr lang="uk-UA" sz="2800" dirty="0"/>
          </a:p>
          <a:p>
            <a:pPr marL="457200" indent="-457200">
              <a:buAutoNum type="arabicParenR"/>
            </a:pPr>
            <a:r>
              <a:rPr lang="uk-UA" sz="2800" dirty="0"/>
              <a:t>Закон про освіту осіб з особливими потребами</a:t>
            </a:r>
            <a:r>
              <a:rPr lang="en-US" sz="2800" dirty="0"/>
              <a:t>;</a:t>
            </a:r>
            <a:endParaRPr lang="uk-UA" sz="2800" dirty="0"/>
          </a:p>
          <a:p>
            <a:pPr marL="457200" indent="-457200">
              <a:buAutoNum type="arabicParenR"/>
            </a:pPr>
            <a:r>
              <a:rPr lang="uk-UA" sz="2800" dirty="0"/>
              <a:t>Закон про залучення всіх дітей до освітнього процесу</a:t>
            </a:r>
            <a:r>
              <a:rPr lang="en-US" sz="2800" dirty="0"/>
              <a:t>;</a:t>
            </a:r>
            <a:endParaRPr lang="uk-UA" sz="2800" dirty="0"/>
          </a:p>
          <a:p>
            <a:pPr marL="457200" indent="-457200">
              <a:buAutoNum type="arabicParenR"/>
            </a:pPr>
            <a:r>
              <a:rPr lang="uk-UA" sz="2800" dirty="0"/>
              <a:t>Закон про вдосконалення освіти осіб з особливими потребами.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60401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0" y="665019"/>
            <a:ext cx="11277600" cy="17937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dirty="0"/>
              <a:t>У 1960 роках батьки, </a:t>
            </a:r>
            <a:r>
              <a:rPr lang="ru-RU" sz="2800" dirty="0" err="1"/>
              <a:t>правозахисники</a:t>
            </a:r>
            <a:r>
              <a:rPr lang="ru-RU" sz="2800" dirty="0"/>
              <a:t>, </a:t>
            </a:r>
            <a:r>
              <a:rPr lang="ru-RU" sz="2800" dirty="0" err="1"/>
              <a:t>громадськ</a:t>
            </a:r>
            <a:r>
              <a:rPr lang="uk-UA" sz="2800" dirty="0"/>
              <a:t>і діячі створили </a:t>
            </a:r>
            <a:r>
              <a:rPr lang="uk-UA" sz="2800" dirty="0" err="1"/>
              <a:t>соціополітичний</a:t>
            </a:r>
            <a:r>
              <a:rPr lang="uk-UA" sz="2800" dirty="0"/>
              <a:t> рух за інклюзивну освіту, вимагаючи від освітньої влади організувати навчання учнів з особливостями розвитку у звичайних класах. Їхні вимоги </a:t>
            </a:r>
            <a:r>
              <a:rPr lang="uk-UA" sz="2800" dirty="0" err="1"/>
              <a:t>грунтувалися</a:t>
            </a:r>
            <a:r>
              <a:rPr lang="uk-UA" sz="2800" dirty="0"/>
              <a:t> на правовій платформі, що відображає ідеали </a:t>
            </a:r>
            <a:r>
              <a:rPr lang="uk-UA" sz="2800" dirty="0" err="1"/>
              <a:t>рівноправ</a:t>
            </a:r>
            <a:r>
              <a:rPr lang="en-US" sz="2800" dirty="0"/>
              <a:t>’</a:t>
            </a:r>
            <a:r>
              <a:rPr lang="ru-RU" sz="2800" dirty="0"/>
              <a:t>я, та </a:t>
            </a:r>
            <a:r>
              <a:rPr lang="ru-RU" sz="2800" dirty="0" err="1"/>
              <a:t>соц</a:t>
            </a:r>
            <a:r>
              <a:rPr lang="uk-UA" sz="2800" dirty="0" err="1"/>
              <a:t>іальної</a:t>
            </a:r>
            <a:r>
              <a:rPr lang="uk-UA" sz="2800" dirty="0"/>
              <a:t> справедливості.</a:t>
            </a:r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720" y="3759200"/>
            <a:ext cx="4446954" cy="28905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3180" y="2966720"/>
            <a:ext cx="5330521" cy="3891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8896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62465" y="389106"/>
            <a:ext cx="6929535" cy="6468893"/>
          </a:xfrm>
        </p:spPr>
        <p:txBody>
          <a:bodyPr/>
          <a:lstStyle/>
          <a:p>
            <a:pPr marL="0" indent="0">
              <a:buNone/>
            </a:pPr>
            <a:r>
              <a:rPr lang="uk-UA" dirty="0"/>
              <a:t>У 60-х роках 20 батьки дітей з особливими потребами подавали численні позови до суду, обстоюючи права своїх дітей на безкоштовне здобуття освіти відповідного рівня та створення сприятливого навчального середовища. Згодом це призвело до ухвалення Закону про реабілітацію.</a:t>
            </a:r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r>
              <a:rPr lang="uk-UA" dirty="0"/>
              <a:t>В межах цього закону було визначено ряд соціальних послуг. Серед них </a:t>
            </a:r>
            <a:r>
              <a:rPr lang="uk-UA" b="1" dirty="0"/>
              <a:t>соціально-педагогічні</a:t>
            </a:r>
            <a:r>
              <a:rPr lang="uk-UA" dirty="0"/>
              <a:t> (спрямовані на створення сприятливого навчального середовища), </a:t>
            </a:r>
            <a:r>
              <a:rPr lang="uk-UA" b="1" dirty="0"/>
              <a:t>освітні </a:t>
            </a:r>
            <a:r>
              <a:rPr lang="uk-UA" dirty="0"/>
              <a:t>(безкоштовне здобуття освіти відповідного рівня), </a:t>
            </a:r>
            <a:r>
              <a:rPr lang="uk-UA" b="1" dirty="0"/>
              <a:t>психологічні </a:t>
            </a:r>
            <a:r>
              <a:rPr lang="uk-UA" dirty="0"/>
              <a:t>(для задоволення особливих психофізичних потреб), </a:t>
            </a:r>
            <a:r>
              <a:rPr lang="uk-UA" b="1" dirty="0"/>
              <a:t>соціально-побутові </a:t>
            </a:r>
            <a:r>
              <a:rPr lang="uk-UA" dirty="0"/>
              <a:t>(мають на меті усунути соціальну та фізичну бар</a:t>
            </a:r>
            <a:r>
              <a:rPr lang="en-US" dirty="0"/>
              <a:t>’</a:t>
            </a:r>
            <a:r>
              <a:rPr lang="uk-UA" dirty="0" err="1"/>
              <a:t>єрність</a:t>
            </a:r>
            <a:r>
              <a:rPr lang="uk-UA" dirty="0"/>
              <a:t> на шляху до здобуття освіти.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082" y="1391402"/>
            <a:ext cx="5058383" cy="4075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2975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03366" y="396182"/>
            <a:ext cx="9507166" cy="99222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2800" dirty="0"/>
              <a:t>Наприкінці 1980 років зміст позовних заяви від інклюзії учнів з особливостями розвитку на те, наскільки інклюзія може бути корисною дітям з розумовими розладами.</a:t>
            </a:r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2044" y="1887166"/>
            <a:ext cx="7412477" cy="4934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971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3732" y="228599"/>
            <a:ext cx="10562907" cy="1071881"/>
          </a:xfrm>
        </p:spPr>
        <p:txBody>
          <a:bodyPr/>
          <a:lstStyle/>
          <a:p>
            <a:pPr marL="0" indent="0">
              <a:buNone/>
            </a:pPr>
            <a:r>
              <a:rPr lang="uk-UA" dirty="0"/>
              <a:t>Дослідники стверджували, що перебування дитини з особливими потребами  серед однолітків з типовим розвитком роблять інклюзію корисною, навіть якщо дитина з особливими потребами не може досягнути особливих успіхів у навчанні.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3083" y="2021682"/>
            <a:ext cx="7254477" cy="4836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3152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" y="502192"/>
            <a:ext cx="11942618" cy="535551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uk-UA" sz="2400" dirty="0"/>
              <a:t>Дуже важливим законом, який гарантує дотримання принципів інклюзивної освіти, є закон про освіту осіб з особливими потребами. Саме у ньому замінено термінологічне формулювання </a:t>
            </a:r>
            <a:r>
              <a:rPr lang="en-US" sz="2400" dirty="0"/>
              <a:t>“</a:t>
            </a:r>
            <a:r>
              <a:rPr lang="ru-RU" sz="2400" dirty="0" err="1"/>
              <a:t>дитина</a:t>
            </a:r>
            <a:r>
              <a:rPr lang="ru-RU" sz="2400" dirty="0"/>
              <a:t>-</a:t>
            </a:r>
            <a:r>
              <a:rPr lang="uk-UA" sz="2400" dirty="0"/>
              <a:t>інвалід</a:t>
            </a:r>
            <a:r>
              <a:rPr lang="en-US" sz="2400" dirty="0"/>
              <a:t>” </a:t>
            </a:r>
            <a:r>
              <a:rPr lang="ru-RU" sz="2400" dirty="0"/>
              <a:t>на </a:t>
            </a:r>
            <a:r>
              <a:rPr lang="en-US" sz="2400" dirty="0"/>
              <a:t>“</a:t>
            </a:r>
            <a:r>
              <a:rPr lang="uk-UA" sz="2400" dirty="0"/>
              <a:t>дитина з особливими потребами</a:t>
            </a:r>
            <a:r>
              <a:rPr lang="en-US" sz="2400" dirty="0"/>
              <a:t>”. </a:t>
            </a:r>
            <a:r>
              <a:rPr lang="ru-RU" sz="2400" dirty="0" err="1"/>
              <a:t>Саме</a:t>
            </a:r>
            <a:r>
              <a:rPr lang="ru-RU" sz="2400" dirty="0"/>
              <a:t> за </a:t>
            </a:r>
            <a:r>
              <a:rPr lang="ru-RU" sz="2400" dirty="0" err="1"/>
              <a:t>цим</a:t>
            </a:r>
            <a:r>
              <a:rPr lang="ru-RU" sz="2400" dirty="0"/>
              <a:t> законом </a:t>
            </a:r>
            <a:r>
              <a:rPr lang="ru-RU" sz="2400" dirty="0" err="1"/>
              <a:t>визначено</a:t>
            </a:r>
            <a:r>
              <a:rPr lang="ru-RU" sz="2400" dirty="0"/>
              <a:t> </a:t>
            </a:r>
            <a:r>
              <a:rPr lang="ru-RU" sz="2400" dirty="0" err="1"/>
              <a:t>шість</a:t>
            </a:r>
            <a:r>
              <a:rPr lang="ru-RU" sz="2400" dirty="0"/>
              <a:t> </a:t>
            </a:r>
            <a:r>
              <a:rPr lang="ru-RU" sz="2400" dirty="0" err="1"/>
              <a:t>принципів</a:t>
            </a:r>
            <a:r>
              <a:rPr lang="ru-RU" sz="2400" dirty="0"/>
              <a:t> </a:t>
            </a:r>
            <a:r>
              <a:rPr lang="ru-RU" sz="2400" dirty="0" err="1"/>
              <a:t>забезпечення</a:t>
            </a:r>
            <a:r>
              <a:rPr lang="ru-RU" sz="2400" dirty="0"/>
              <a:t> </a:t>
            </a:r>
            <a:r>
              <a:rPr lang="ru-RU" sz="2400" dirty="0" err="1"/>
              <a:t>надання</a:t>
            </a:r>
            <a:r>
              <a:rPr lang="ru-RU" sz="2400" dirty="0"/>
              <a:t> </a:t>
            </a:r>
            <a:r>
              <a:rPr lang="uk-UA" sz="2400" dirty="0"/>
              <a:t>інклюзивних послуг</a:t>
            </a:r>
            <a:r>
              <a:rPr lang="en-US" sz="2400" dirty="0"/>
              <a:t>:</a:t>
            </a:r>
          </a:p>
          <a:p>
            <a:pPr marL="457200" indent="-457200">
              <a:buAutoNum type="arabicParenR"/>
            </a:pPr>
            <a:r>
              <a:rPr lang="ru-RU" sz="2400" dirty="0" err="1"/>
              <a:t>Безкоштовне</a:t>
            </a:r>
            <a:r>
              <a:rPr lang="ru-RU" sz="2400" dirty="0"/>
              <a:t> </a:t>
            </a:r>
            <a:r>
              <a:rPr lang="ru-RU" sz="2400" dirty="0" err="1"/>
              <a:t>здобуття</a:t>
            </a:r>
            <a:r>
              <a:rPr lang="ru-RU" sz="2400" dirty="0"/>
              <a:t> </a:t>
            </a:r>
            <a:r>
              <a:rPr lang="ru-RU" sz="2400" dirty="0" err="1"/>
              <a:t>осв</a:t>
            </a:r>
            <a:r>
              <a:rPr lang="uk-UA" sz="2400" dirty="0"/>
              <a:t>іти відповідного рівня</a:t>
            </a:r>
            <a:r>
              <a:rPr lang="en-US" sz="2400" dirty="0"/>
              <a:t>;</a:t>
            </a:r>
            <a:endParaRPr lang="uk-UA" sz="2400" dirty="0"/>
          </a:p>
          <a:p>
            <a:pPr marL="457200" indent="-457200">
              <a:buAutoNum type="arabicParenR"/>
            </a:pPr>
            <a:r>
              <a:rPr lang="uk-UA" sz="2400" dirty="0"/>
              <a:t>Належне оцінювання можливостей та досягнень дитини</a:t>
            </a:r>
            <a:r>
              <a:rPr lang="en-US" sz="2400" dirty="0"/>
              <a:t>;</a:t>
            </a:r>
            <a:endParaRPr lang="uk-UA" sz="2400" dirty="0"/>
          </a:p>
          <a:p>
            <a:pPr marL="457200" indent="-457200">
              <a:buAutoNum type="arabicParenR"/>
            </a:pPr>
            <a:r>
              <a:rPr lang="uk-UA" sz="2400" dirty="0"/>
              <a:t>Розроблення індивідуального навчального плану</a:t>
            </a:r>
            <a:r>
              <a:rPr lang="en-US" sz="2400" dirty="0"/>
              <a:t>;</a:t>
            </a:r>
            <a:endParaRPr lang="uk-UA" sz="2400" dirty="0"/>
          </a:p>
          <a:p>
            <a:pPr marL="457200" indent="-457200">
              <a:buAutoNum type="arabicParenR"/>
            </a:pPr>
            <a:r>
              <a:rPr lang="uk-UA" sz="2400" dirty="0"/>
              <a:t>Створення сприятливого навчального середовища</a:t>
            </a:r>
            <a:r>
              <a:rPr lang="en-US" sz="2400" dirty="0"/>
              <a:t>;</a:t>
            </a:r>
            <a:endParaRPr lang="uk-UA" sz="2400" dirty="0"/>
          </a:p>
          <a:p>
            <a:pPr marL="457200" indent="-457200">
              <a:buAutoNum type="arabicParenR"/>
            </a:pPr>
            <a:r>
              <a:rPr lang="uk-UA" sz="2400" dirty="0"/>
              <a:t>Участь батьків у прийнятті рішень</a:t>
            </a:r>
            <a:r>
              <a:rPr lang="en-US" sz="2400" dirty="0"/>
              <a:t>;</a:t>
            </a:r>
            <a:endParaRPr lang="uk-UA" sz="2400" dirty="0"/>
          </a:p>
          <a:p>
            <a:pPr marL="457200" indent="-457200">
              <a:buAutoNum type="arabicParenR"/>
            </a:pPr>
            <a:r>
              <a:rPr lang="uk-UA" sz="2400" dirty="0"/>
              <a:t>Гарантії щодо доступу даних дитини, внесення пропозицій у змін в індивідуальному навчальному плані, подання скарг стороною, що не погоджується з внесеними змінами та проведення процесуального слухання до подання справи до суду.</a:t>
            </a:r>
            <a:endParaRPr lang="en-US" sz="2400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18318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39813" y="772160"/>
            <a:ext cx="9648507" cy="47345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2400" dirty="0"/>
              <a:t>Внаслідок розгляду справ було встановлено судовий </a:t>
            </a:r>
            <a:r>
              <a:rPr lang="uk-UA" sz="2400" dirty="0" err="1"/>
              <a:t>прецендент</a:t>
            </a:r>
            <a:r>
              <a:rPr lang="uk-UA" sz="2400" dirty="0"/>
              <a:t> щодо освітніх переваг інклюзії для учнів з особливими потребами, адже як свідчить практика, все більше питань виникає з забезпечення послугами належного рівня освіти у процесі інклюзивного навчання, а не з фізичним залученням дітей.</a:t>
            </a:r>
            <a:endParaRPr lang="en-US" sz="2400" dirty="0"/>
          </a:p>
          <a:p>
            <a:pPr marL="0" indent="0">
              <a:buNone/>
            </a:pPr>
            <a:endParaRPr lang="uk-UA" sz="2400" dirty="0"/>
          </a:p>
          <a:p>
            <a:pPr marL="0" indent="0">
              <a:buNone/>
            </a:pPr>
            <a:r>
              <a:rPr lang="uk-UA" sz="2400" dirty="0"/>
              <a:t>У цьому контексті один з проблемних аспекті для батьків і вчителів – медичний нагляд за учнями з особливостями психофізичного розвитку, які потребують лікарської опіки під час навчального процесу.</a:t>
            </a:r>
          </a:p>
          <a:p>
            <a:pPr marL="0" indent="0">
              <a:buNone/>
            </a:pPr>
            <a:endParaRPr lang="uk-UA" sz="2400" dirty="0"/>
          </a:p>
          <a:p>
            <a:pPr marL="0" indent="0">
              <a:buNone/>
            </a:pPr>
            <a:r>
              <a:rPr lang="uk-UA" sz="2400" dirty="0"/>
              <a:t>Зрештою представники шкільних округів таки довели у суді складність питання про надання медичних послуг, тому було розроблено правило під назвою </a:t>
            </a:r>
            <a:r>
              <a:rPr lang="en-US" sz="2400" dirty="0"/>
              <a:t>“</a:t>
            </a:r>
            <a:r>
              <a:rPr lang="ru-RU" sz="2400" dirty="0"/>
              <a:t>природа </a:t>
            </a:r>
            <a:r>
              <a:rPr lang="uk-UA" sz="2400" dirty="0"/>
              <a:t>послуг</a:t>
            </a:r>
            <a:r>
              <a:rPr lang="en-US" sz="2400" dirty="0"/>
              <a:t>”.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5506085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4679" y="0"/>
            <a:ext cx="11382641" cy="1341120"/>
          </a:xfrm>
        </p:spPr>
        <p:txBody>
          <a:bodyPr/>
          <a:lstStyle/>
          <a:p>
            <a:pPr marL="0" indent="0">
              <a:buNone/>
            </a:pPr>
            <a:r>
              <a:rPr lang="uk-UA" dirty="0"/>
              <a:t>Ще одним важливим законодавчим документом, який забезпечує якісний та доступний процес навчання, є Закон про залучення всіх дітей до освітнього процесу. Він гарантує всім дітям справедливі, рівні та необхідні можливості здобути якісну освіту державним коштом.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440" y="1558887"/>
            <a:ext cx="7293145" cy="4859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584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4104" y="734291"/>
            <a:ext cx="10856623" cy="476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2400" dirty="0"/>
              <a:t>Цим законом юридично визначено чотири принципи покращення процесу надання освітніх послуг до 2014 року</a:t>
            </a:r>
            <a:r>
              <a:rPr lang="en-US" sz="2400" dirty="0"/>
              <a:t>:</a:t>
            </a:r>
          </a:p>
          <a:p>
            <a:pPr marL="457200" indent="-457200">
              <a:buAutoNum type="arabicParenR"/>
            </a:pPr>
            <a:r>
              <a:rPr lang="ru-RU" sz="2400" dirty="0" err="1"/>
              <a:t>Зменшення</a:t>
            </a:r>
            <a:r>
              <a:rPr lang="ru-RU" sz="2400" dirty="0"/>
              <a:t> </a:t>
            </a:r>
            <a:r>
              <a:rPr lang="ru-RU" sz="2400" dirty="0" err="1"/>
              <a:t>прогалини</a:t>
            </a:r>
            <a:r>
              <a:rPr lang="ru-RU" sz="2400" dirty="0"/>
              <a:t> </a:t>
            </a:r>
            <a:r>
              <a:rPr lang="ru-RU" sz="2400" dirty="0" err="1"/>
              <a:t>базових</a:t>
            </a:r>
            <a:r>
              <a:rPr lang="ru-RU" sz="2400" dirty="0"/>
              <a:t> </a:t>
            </a:r>
            <a:r>
              <a:rPr lang="ru-RU" sz="2400" dirty="0" err="1"/>
              <a:t>знань</a:t>
            </a:r>
            <a:r>
              <a:rPr lang="ru-RU" sz="2400" dirty="0"/>
              <a:t> </a:t>
            </a:r>
            <a:r>
              <a:rPr lang="ru-RU" sz="2400" dirty="0" err="1"/>
              <a:t>учнів</a:t>
            </a:r>
            <a:r>
              <a:rPr lang="ru-RU" sz="2400" dirty="0"/>
              <a:t> </a:t>
            </a:r>
            <a:r>
              <a:rPr lang="ru-RU" sz="2400" dirty="0" err="1"/>
              <a:t>різних</a:t>
            </a:r>
            <a:r>
              <a:rPr lang="ru-RU" sz="2400" dirty="0"/>
              <a:t> </a:t>
            </a:r>
            <a:r>
              <a:rPr lang="ru-RU" sz="2400" dirty="0" err="1"/>
              <a:t>категорій</a:t>
            </a:r>
            <a:r>
              <a:rPr lang="ru-RU" sz="2400" dirty="0"/>
              <a:t>  (</a:t>
            </a:r>
            <a:r>
              <a:rPr lang="ru-RU" sz="2400" dirty="0" err="1"/>
              <a:t>обдаровані</a:t>
            </a:r>
            <a:r>
              <a:rPr lang="ru-RU" sz="2400" dirty="0"/>
              <a:t>, з </a:t>
            </a:r>
            <a:r>
              <a:rPr lang="ru-RU" sz="2400" dirty="0" err="1"/>
              <a:t>особливими</a:t>
            </a:r>
            <a:r>
              <a:rPr lang="ru-RU" sz="2400" dirty="0"/>
              <a:t> потребами, з </a:t>
            </a:r>
            <a:r>
              <a:rPr lang="ru-RU" sz="2400" dirty="0" err="1"/>
              <a:t>незаможних</a:t>
            </a:r>
            <a:r>
              <a:rPr lang="ru-RU" sz="2400" dirty="0"/>
              <a:t> </a:t>
            </a:r>
            <a:r>
              <a:rPr lang="ru-RU" sz="2400" dirty="0" err="1"/>
              <a:t>сімей</a:t>
            </a:r>
            <a:r>
              <a:rPr lang="ru-RU" sz="2400" dirty="0"/>
              <a:t> );</a:t>
            </a:r>
          </a:p>
          <a:p>
            <a:pPr marL="457200" indent="-457200">
              <a:buAutoNum type="arabicParenR"/>
            </a:pPr>
            <a:r>
              <a:rPr lang="ru-RU" sz="2400" dirty="0"/>
              <a:t> </a:t>
            </a:r>
            <a:r>
              <a:rPr lang="ru-RU" sz="2400" dirty="0" err="1"/>
              <a:t>Щорічне</a:t>
            </a:r>
            <a:r>
              <a:rPr lang="ru-RU" sz="2400" dirty="0"/>
              <a:t> </a:t>
            </a:r>
            <a:r>
              <a:rPr lang="ru-RU" sz="2400" dirty="0" err="1"/>
              <a:t>оцінювання</a:t>
            </a:r>
            <a:r>
              <a:rPr lang="ru-RU" sz="2400" dirty="0"/>
              <a:t> </a:t>
            </a:r>
            <a:r>
              <a:rPr lang="ru-RU" sz="2400" dirty="0" err="1"/>
              <a:t>академічних</a:t>
            </a:r>
            <a:r>
              <a:rPr lang="ru-RU" sz="2400" dirty="0"/>
              <a:t> </a:t>
            </a:r>
            <a:r>
              <a:rPr lang="ru-RU" sz="2400" dirty="0" err="1"/>
              <a:t>досягнень</a:t>
            </a:r>
            <a:r>
              <a:rPr lang="ru-RU" sz="2400" dirty="0"/>
              <a:t> </a:t>
            </a:r>
            <a:r>
              <a:rPr lang="ru-RU" sz="2400" dirty="0" err="1"/>
              <a:t>учнів</a:t>
            </a:r>
            <a:r>
              <a:rPr lang="ru-RU" sz="2400" dirty="0"/>
              <a:t> (не </a:t>
            </a:r>
            <a:r>
              <a:rPr lang="ru-RU" sz="2400" dirty="0" err="1"/>
              <a:t>менше</a:t>
            </a:r>
            <a:r>
              <a:rPr lang="ru-RU" sz="2400" dirty="0"/>
              <a:t>  95%    </a:t>
            </a:r>
            <a:r>
              <a:rPr lang="ru-RU" sz="2400" dirty="0" err="1"/>
              <a:t>усіх</a:t>
            </a:r>
            <a:r>
              <a:rPr lang="ru-RU" sz="2400" dirty="0"/>
              <a:t> </a:t>
            </a:r>
            <a:r>
              <a:rPr lang="ru-RU" sz="2400" dirty="0" err="1"/>
              <a:t>учнів</a:t>
            </a:r>
            <a:r>
              <a:rPr lang="ru-RU" sz="2400" dirty="0"/>
              <a:t>) у </a:t>
            </a:r>
            <a:r>
              <a:rPr lang="ru-RU" sz="2400" dirty="0" err="1"/>
              <a:t>читанні</a:t>
            </a:r>
            <a:r>
              <a:rPr lang="ru-RU" sz="2400" dirty="0"/>
              <a:t>, </a:t>
            </a:r>
            <a:r>
              <a:rPr lang="ru-RU" sz="2400" dirty="0" err="1"/>
              <a:t>письмі</a:t>
            </a:r>
            <a:r>
              <a:rPr lang="ru-RU" sz="2400" dirty="0"/>
              <a:t> та </a:t>
            </a:r>
            <a:r>
              <a:rPr lang="ru-RU" sz="2400" dirty="0" err="1"/>
              <a:t>математиці</a:t>
            </a:r>
            <a:r>
              <a:rPr lang="ru-RU" sz="2400" dirty="0"/>
              <a:t>;</a:t>
            </a:r>
          </a:p>
          <a:p>
            <a:pPr marL="0" indent="0">
              <a:buNone/>
            </a:pPr>
            <a:r>
              <a:rPr lang="ru-RU" sz="2400" dirty="0"/>
              <a:t> 3) </a:t>
            </a:r>
            <a:r>
              <a:rPr lang="ru-RU" sz="2400" dirty="0" err="1"/>
              <a:t>залучення</a:t>
            </a:r>
            <a:r>
              <a:rPr lang="ru-RU" sz="2400" dirty="0"/>
              <a:t> </a:t>
            </a:r>
            <a:r>
              <a:rPr lang="ru-RU" sz="2400" dirty="0" err="1"/>
              <a:t>батьків</a:t>
            </a:r>
            <a:r>
              <a:rPr lang="ru-RU" sz="2400" dirty="0"/>
              <a:t> до </a:t>
            </a:r>
            <a:r>
              <a:rPr lang="ru-RU" sz="2400" dirty="0" err="1"/>
              <a:t>навчально‐методичної</a:t>
            </a:r>
            <a:r>
              <a:rPr lang="ru-RU" sz="2400" dirty="0"/>
              <a:t> </a:t>
            </a:r>
            <a:r>
              <a:rPr lang="ru-RU" sz="2400" dirty="0" err="1"/>
              <a:t>роботи</a:t>
            </a:r>
            <a:r>
              <a:rPr lang="ru-RU" sz="2400" dirty="0"/>
              <a:t> </a:t>
            </a:r>
            <a:r>
              <a:rPr lang="ru-RU" sz="2400" dirty="0" err="1"/>
              <a:t>школи</a:t>
            </a:r>
            <a:r>
              <a:rPr lang="ru-RU" sz="2400" dirty="0"/>
              <a:t>; </a:t>
            </a:r>
          </a:p>
          <a:p>
            <a:pPr marL="0" indent="0">
              <a:buNone/>
            </a:pPr>
            <a:r>
              <a:rPr lang="ru-RU" sz="2400" dirty="0"/>
              <a:t>4) </a:t>
            </a:r>
            <a:r>
              <a:rPr lang="ru-RU" sz="2400" dirty="0" err="1"/>
              <a:t>Вдосконалення</a:t>
            </a:r>
            <a:r>
              <a:rPr lang="ru-RU" sz="2400" dirty="0"/>
              <a:t> контролю </a:t>
            </a:r>
            <a:r>
              <a:rPr lang="ru-RU" sz="2400" dirty="0" err="1"/>
              <a:t>місцевих</a:t>
            </a:r>
            <a:r>
              <a:rPr lang="ru-RU" sz="2400" dirty="0"/>
              <a:t> </a:t>
            </a:r>
            <a:r>
              <a:rPr lang="ru-RU" sz="2400" dirty="0" err="1"/>
              <a:t>органів</a:t>
            </a:r>
            <a:r>
              <a:rPr lang="ru-RU" sz="2400" dirty="0"/>
              <a:t> </a:t>
            </a:r>
            <a:r>
              <a:rPr lang="ru-RU" sz="2400" dirty="0" err="1"/>
              <a:t>освіти</a:t>
            </a:r>
            <a:r>
              <a:rPr lang="ru-RU" sz="2400" dirty="0"/>
              <a:t> за </a:t>
            </a:r>
            <a:r>
              <a:rPr lang="ru-RU" sz="2400" dirty="0" err="1"/>
              <a:t>роботою</a:t>
            </a:r>
            <a:r>
              <a:rPr lang="ru-RU" sz="2400" dirty="0"/>
              <a:t>  </a:t>
            </a:r>
            <a:r>
              <a:rPr lang="ru-RU" sz="2400" dirty="0" err="1"/>
              <a:t>шкіл</a:t>
            </a:r>
            <a:r>
              <a:rPr lang="ru-RU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937900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995" y="0"/>
            <a:ext cx="11632478" cy="241761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 err="1"/>
              <a:t>Проаналізувавши</a:t>
            </a:r>
            <a:r>
              <a:rPr lang="ru-RU" dirty="0"/>
              <a:t> нормативно‐</a:t>
            </a:r>
            <a:r>
              <a:rPr lang="ru-RU" dirty="0" err="1"/>
              <a:t>правову</a:t>
            </a:r>
            <a:r>
              <a:rPr lang="ru-RU" dirty="0"/>
              <a:t> базу США у </a:t>
            </a:r>
            <a:r>
              <a:rPr lang="ru-RU" dirty="0" err="1"/>
              <a:t>галузі</a:t>
            </a:r>
            <a:r>
              <a:rPr lang="ru-RU" dirty="0"/>
              <a:t>  </a:t>
            </a:r>
            <a:r>
              <a:rPr lang="ru-RU" dirty="0" err="1"/>
              <a:t>інклюзивної</a:t>
            </a:r>
            <a:r>
              <a:rPr lang="ru-RU" dirty="0"/>
              <a:t> </a:t>
            </a:r>
            <a:r>
              <a:rPr lang="ru-RU" dirty="0" err="1"/>
              <a:t>освіти</a:t>
            </a:r>
            <a:r>
              <a:rPr lang="ru-RU" dirty="0"/>
              <a:t>, </a:t>
            </a:r>
            <a:r>
              <a:rPr lang="ru-RU" dirty="0" err="1"/>
              <a:t>що</a:t>
            </a:r>
            <a:r>
              <a:rPr lang="ru-RU" dirty="0"/>
              <a:t> </a:t>
            </a:r>
            <a:r>
              <a:rPr lang="ru-RU" dirty="0" err="1"/>
              <a:t>здійснювалась</a:t>
            </a:r>
            <a:r>
              <a:rPr lang="ru-RU" dirty="0"/>
              <a:t>  за </a:t>
            </a:r>
            <a:r>
              <a:rPr lang="ru-RU" dirty="0" err="1"/>
              <a:t>двома</a:t>
            </a:r>
            <a:r>
              <a:rPr lang="ru-RU" dirty="0"/>
              <a:t> </a:t>
            </a:r>
            <a:r>
              <a:rPr lang="ru-RU" dirty="0" err="1"/>
              <a:t>основними</a:t>
            </a:r>
            <a:r>
              <a:rPr lang="ru-RU" dirty="0"/>
              <a:t> </a:t>
            </a:r>
            <a:r>
              <a:rPr lang="ru-RU" dirty="0" err="1"/>
              <a:t>напрямами</a:t>
            </a:r>
            <a:r>
              <a:rPr lang="ru-RU" dirty="0"/>
              <a:t>,  ми </a:t>
            </a:r>
            <a:r>
              <a:rPr lang="ru-RU" dirty="0" err="1"/>
              <a:t>робимо</a:t>
            </a:r>
            <a:r>
              <a:rPr lang="ru-RU" dirty="0"/>
              <a:t> </a:t>
            </a:r>
            <a:r>
              <a:rPr lang="ru-RU" dirty="0" err="1"/>
              <a:t>висновок</a:t>
            </a:r>
            <a:r>
              <a:rPr lang="ru-RU" dirty="0"/>
              <a:t> про </a:t>
            </a:r>
            <a:r>
              <a:rPr lang="ru-RU" dirty="0" err="1"/>
              <a:t>складність</a:t>
            </a:r>
            <a:r>
              <a:rPr lang="ru-RU" dirty="0"/>
              <a:t> </a:t>
            </a:r>
            <a:r>
              <a:rPr lang="ru-RU" dirty="0" err="1"/>
              <a:t>системи</a:t>
            </a:r>
            <a:r>
              <a:rPr lang="ru-RU" dirty="0"/>
              <a:t> </a:t>
            </a:r>
            <a:r>
              <a:rPr lang="ru-RU" dirty="0" err="1"/>
              <a:t>законо</a:t>
            </a:r>
            <a:r>
              <a:rPr lang="ru-RU" dirty="0"/>
              <a:t> </a:t>
            </a:r>
            <a:r>
              <a:rPr lang="ru-RU" dirty="0" err="1"/>
              <a:t>творення</a:t>
            </a:r>
            <a:r>
              <a:rPr lang="ru-RU" dirty="0"/>
              <a:t>. </a:t>
            </a:r>
            <a:r>
              <a:rPr lang="ru-RU" dirty="0" err="1"/>
              <a:t>Судові</a:t>
            </a:r>
            <a:r>
              <a:rPr lang="ru-RU" dirty="0"/>
              <a:t>  позови </a:t>
            </a:r>
            <a:r>
              <a:rPr lang="ru-RU" dirty="0" err="1"/>
              <a:t>громадян</a:t>
            </a:r>
            <a:r>
              <a:rPr lang="ru-RU" dirty="0"/>
              <a:t> </a:t>
            </a:r>
            <a:r>
              <a:rPr lang="ru-RU" dirty="0" err="1"/>
              <a:t>спонукають</a:t>
            </a:r>
            <a:r>
              <a:rPr lang="ru-RU" dirty="0"/>
              <a:t> </a:t>
            </a:r>
            <a:r>
              <a:rPr lang="ru-RU" dirty="0" err="1"/>
              <a:t>конгрес</a:t>
            </a:r>
            <a:r>
              <a:rPr lang="ru-RU" dirty="0"/>
              <a:t> США до перегляду </a:t>
            </a:r>
            <a:r>
              <a:rPr lang="ru-RU" dirty="0" err="1"/>
              <a:t>недосконалих</a:t>
            </a:r>
            <a:r>
              <a:rPr lang="ru-RU" dirty="0"/>
              <a:t>  та  </a:t>
            </a:r>
            <a:r>
              <a:rPr lang="ru-RU" dirty="0" err="1"/>
              <a:t>прийняття</a:t>
            </a:r>
            <a:r>
              <a:rPr lang="ru-RU" dirty="0"/>
              <a:t> </a:t>
            </a:r>
            <a:r>
              <a:rPr lang="ru-RU" dirty="0" err="1"/>
              <a:t>нових</a:t>
            </a:r>
            <a:r>
              <a:rPr lang="ru-RU" dirty="0"/>
              <a:t> </a:t>
            </a:r>
            <a:r>
              <a:rPr lang="ru-RU" dirty="0" err="1"/>
              <a:t>законів</a:t>
            </a:r>
            <a:r>
              <a:rPr lang="ru-RU" dirty="0"/>
              <a:t> на федеральному </a:t>
            </a:r>
            <a:r>
              <a:rPr lang="ru-RU" dirty="0" err="1"/>
              <a:t>рівні</a:t>
            </a:r>
            <a:r>
              <a:rPr lang="ru-RU" dirty="0"/>
              <a:t>, </a:t>
            </a:r>
            <a:r>
              <a:rPr lang="ru-RU" dirty="0" err="1"/>
              <a:t>котрі</a:t>
            </a:r>
            <a:r>
              <a:rPr lang="ru-RU" dirty="0"/>
              <a:t>  </a:t>
            </a:r>
            <a:r>
              <a:rPr lang="ru-RU" dirty="0" err="1"/>
              <a:t>вдосконалюють</a:t>
            </a:r>
            <a:r>
              <a:rPr lang="ru-RU" dirty="0"/>
              <a:t> та </a:t>
            </a:r>
            <a:r>
              <a:rPr lang="ru-RU" dirty="0" err="1"/>
              <a:t>уточнюють</a:t>
            </a:r>
            <a:r>
              <a:rPr lang="ru-RU" dirty="0"/>
              <a:t> у кожному конкретному </a:t>
            </a:r>
            <a:r>
              <a:rPr lang="ru-RU" dirty="0" err="1"/>
              <a:t>штаті</a:t>
            </a:r>
            <a:r>
              <a:rPr lang="ru-RU" dirty="0"/>
              <a:t>.  </a:t>
            </a:r>
            <a:r>
              <a:rPr lang="ru-RU" dirty="0" err="1"/>
              <a:t>Підсумовуючи</a:t>
            </a:r>
            <a:r>
              <a:rPr lang="ru-RU" dirty="0"/>
              <a:t> </a:t>
            </a:r>
            <a:r>
              <a:rPr lang="ru-RU" dirty="0" err="1"/>
              <a:t>зазначимо</a:t>
            </a:r>
            <a:r>
              <a:rPr lang="ru-RU" dirty="0"/>
              <a:t>, </a:t>
            </a:r>
            <a:r>
              <a:rPr lang="ru-RU" dirty="0" err="1"/>
              <a:t>що</a:t>
            </a:r>
            <a:r>
              <a:rPr lang="ru-RU" dirty="0"/>
              <a:t> </a:t>
            </a:r>
            <a:r>
              <a:rPr lang="ru-RU" dirty="0" err="1"/>
              <a:t>вдосконалення</a:t>
            </a:r>
            <a:r>
              <a:rPr lang="ru-RU" dirty="0"/>
              <a:t> нормативно‐</a:t>
            </a:r>
            <a:r>
              <a:rPr lang="ru-RU" dirty="0" err="1"/>
              <a:t>правової</a:t>
            </a:r>
            <a:r>
              <a:rPr lang="ru-RU" dirty="0"/>
              <a:t>  </a:t>
            </a:r>
            <a:r>
              <a:rPr lang="ru-RU" dirty="0" err="1"/>
              <a:t>бази</a:t>
            </a:r>
            <a:r>
              <a:rPr lang="ru-RU" dirty="0"/>
              <a:t> США у </a:t>
            </a:r>
            <a:r>
              <a:rPr lang="ru-RU" dirty="0" err="1"/>
              <a:t>галузі</a:t>
            </a:r>
            <a:r>
              <a:rPr lang="ru-RU" dirty="0"/>
              <a:t> </a:t>
            </a:r>
            <a:r>
              <a:rPr lang="ru-RU" dirty="0" err="1"/>
              <a:t>інклюзивної</a:t>
            </a:r>
            <a:r>
              <a:rPr lang="ru-RU" dirty="0"/>
              <a:t> </a:t>
            </a:r>
            <a:r>
              <a:rPr lang="ru-RU" dirty="0" err="1"/>
              <a:t>освіти</a:t>
            </a:r>
            <a:r>
              <a:rPr lang="ru-RU" dirty="0"/>
              <a:t>  </a:t>
            </a:r>
            <a:r>
              <a:rPr lang="ru-RU" dirty="0" err="1"/>
              <a:t>це</a:t>
            </a:r>
            <a:r>
              <a:rPr lang="ru-RU" dirty="0"/>
              <a:t> </a:t>
            </a:r>
            <a:r>
              <a:rPr lang="ru-RU" dirty="0" err="1"/>
              <a:t>сучасні</a:t>
            </a:r>
            <a:r>
              <a:rPr lang="ru-RU" dirty="0"/>
              <a:t> </a:t>
            </a:r>
            <a:r>
              <a:rPr lang="ru-RU" dirty="0" err="1"/>
              <a:t>стратегії</a:t>
            </a:r>
            <a:r>
              <a:rPr lang="ru-RU" dirty="0"/>
              <a:t> </a:t>
            </a:r>
            <a:r>
              <a:rPr lang="ru-RU" dirty="0" err="1"/>
              <a:t>забезпечення</a:t>
            </a:r>
            <a:r>
              <a:rPr lang="ru-RU" dirty="0"/>
              <a:t>  </a:t>
            </a:r>
            <a:r>
              <a:rPr lang="ru-RU" dirty="0" err="1"/>
              <a:t>рівними</a:t>
            </a:r>
            <a:r>
              <a:rPr lang="ru-RU" dirty="0"/>
              <a:t> </a:t>
            </a:r>
            <a:r>
              <a:rPr lang="ru-RU" dirty="0" err="1"/>
              <a:t>можливостями</a:t>
            </a:r>
            <a:r>
              <a:rPr lang="ru-RU" dirty="0"/>
              <a:t> </a:t>
            </a:r>
            <a:r>
              <a:rPr lang="ru-RU" dirty="0" err="1"/>
              <a:t>осіб</a:t>
            </a:r>
            <a:r>
              <a:rPr lang="ru-RU" dirty="0"/>
              <a:t> з </a:t>
            </a:r>
            <a:r>
              <a:rPr lang="ru-RU" dirty="0" err="1"/>
              <a:t>особливими</a:t>
            </a:r>
            <a:r>
              <a:rPr lang="ru-RU" dirty="0"/>
              <a:t> потребами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2121" y="2888901"/>
            <a:ext cx="7251538" cy="3862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094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07522" y="290946"/>
            <a:ext cx="4940733" cy="1461654"/>
          </a:xfrm>
        </p:spPr>
        <p:txBody>
          <a:bodyPr>
            <a:normAutofit/>
          </a:bodyPr>
          <a:lstStyle/>
          <a:p>
            <a:r>
              <a:rPr lang="uk-UA" sz="4000" b="1" dirty="0"/>
              <a:t>ДЯКУЮ ЗА УВАГУ!</a:t>
            </a:r>
            <a:endParaRPr lang="ru-RU" sz="4000" b="1" dirty="0"/>
          </a:p>
        </p:txBody>
      </p:sp>
      <p:pic>
        <p:nvPicPr>
          <p:cNvPr id="3" name="Рисунок 4">
            <a:extLst>
              <a:ext uri="{FF2B5EF4-FFF2-40B4-BE49-F238E27FC236}">
                <a16:creationId xmlns:a16="http://schemas.microsoft.com/office/drawing/2014/main" id="{81546508-BA94-2247-A10D-BAC8233958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815" y="1986181"/>
            <a:ext cx="8852370" cy="4580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192157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TM03457485[[fn=Сетчатая]]</Template>
  <TotalTime>234</TotalTime>
  <Words>832</Words>
  <Application>Microsoft Office PowerPoint</Application>
  <PresentationFormat>Широкоэкранный</PresentationFormat>
  <Paragraphs>63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Берлин</vt:lpstr>
      <vt:lpstr>Розвиток інклюзивної  освіти в США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ДЯКУЮ ЗА УВАГУ!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Розвиток інклюзивної освіти в США</dc:title>
  <dc:creator>Пользователь</dc:creator>
  <cp:lastModifiedBy>anastasiamalimon1@gmail.com</cp:lastModifiedBy>
  <cp:revision>26</cp:revision>
  <dcterms:created xsi:type="dcterms:W3CDTF">2019-12-09T18:27:26Z</dcterms:created>
  <dcterms:modified xsi:type="dcterms:W3CDTF">2021-10-24T13:52:07Z</dcterms:modified>
</cp:coreProperties>
</file>